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415" r:id="rId3"/>
    <p:sldId id="258" r:id="rId4"/>
    <p:sldId id="995" r:id="rId5"/>
    <p:sldId id="997" r:id="rId6"/>
    <p:sldId id="999" r:id="rId7"/>
    <p:sldId id="376"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75F14B-C72C-FDE6-3945-509AE5317912}" name="Paul Haydon" initials="PH" userId="S::phaydon@tswrc.co.uk::7ee3f522-670a-4115-8bd5-d92d7837670e" providerId="AD"/>
  <p188:author id="{F4F9CA72-58E1-117A-B9B9-5D82777DF8C0}" name="Paul Haydon" initials="PH" userId="Paul Haydon" providerId="None"/>
  <p188:author id="{1A74A391-8567-A04E-93EE-C8F71156AB0F}" name="Diane Goffey" initials="DG" userId="S::dgoffey@tswrc.co.uk::818c7a13-038a-4864-ae63-90d8876c449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PH" initials="P" lastIdx="292" clrIdx="0"/>
  <p:cmAuthor id="1" name="DG" initials="D" lastIdx="2" clrIdx="1"/>
  <p:cmAuthor id="2" name="Paul Haydon" initials="PH" lastIdx="151" clrIdx="2">
    <p:extLst>
      <p:ext uri="{19B8F6BF-5375-455C-9EA6-DF929625EA0E}">
        <p15:presenceInfo xmlns:p15="http://schemas.microsoft.com/office/powerpoint/2012/main" userId="Paul Haydon" providerId="None"/>
      </p:ext>
    </p:extLst>
  </p:cmAuthor>
  <p:cmAuthor id="3" name="Diane Goffey" initials="DG" lastIdx="58" clrIdx="3">
    <p:extLst>
      <p:ext uri="{19B8F6BF-5375-455C-9EA6-DF929625EA0E}">
        <p15:presenceInfo xmlns:p15="http://schemas.microsoft.com/office/powerpoint/2012/main" userId="Diane Goff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6F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6B9B4C-7B64-4290-A8D0-FFF8BEC6081B}" v="2" dt="2024-11-21T08:52:37.1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91457" autoAdjust="0"/>
  </p:normalViewPr>
  <p:slideViewPr>
    <p:cSldViewPr>
      <p:cViewPr varScale="1">
        <p:scale>
          <a:sx n="73" d="100"/>
          <a:sy n="73" d="100"/>
        </p:scale>
        <p:origin x="1613"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Haydon" userId="7ee3f522-670a-4115-8bd5-d92d7837670e" providerId="ADAL" clId="{986B9B4C-7B64-4290-A8D0-FFF8BEC6081B}"/>
    <pc:docChg chg="undo custSel delSld modSld">
      <pc:chgData name="Paul Haydon" userId="7ee3f522-670a-4115-8bd5-d92d7837670e" providerId="ADAL" clId="{986B9B4C-7B64-4290-A8D0-FFF8BEC6081B}" dt="2024-11-21T08:56:52.491" v="139" actId="113"/>
      <pc:docMkLst>
        <pc:docMk/>
      </pc:docMkLst>
      <pc:sldChg chg="modSp mod">
        <pc:chgData name="Paul Haydon" userId="7ee3f522-670a-4115-8bd5-d92d7837670e" providerId="ADAL" clId="{986B9B4C-7B64-4290-A8D0-FFF8BEC6081B}" dt="2024-11-21T08:43:47.744" v="47" actId="5793"/>
        <pc:sldMkLst>
          <pc:docMk/>
          <pc:sldMk cId="2563572358" sldId="258"/>
        </pc:sldMkLst>
        <pc:spChg chg="mod">
          <ac:chgData name="Paul Haydon" userId="7ee3f522-670a-4115-8bd5-d92d7837670e" providerId="ADAL" clId="{986B9B4C-7B64-4290-A8D0-FFF8BEC6081B}" dt="2024-11-21T08:43:47.744" v="47" actId="5793"/>
          <ac:spMkLst>
            <pc:docMk/>
            <pc:sldMk cId="2563572358" sldId="258"/>
            <ac:spMk id="5" creationId="{1C61D8D0-1EF1-9AD0-95CF-045E5A95EAA5}"/>
          </ac:spMkLst>
        </pc:spChg>
      </pc:sldChg>
      <pc:sldChg chg="del">
        <pc:chgData name="Paul Haydon" userId="7ee3f522-670a-4115-8bd5-d92d7837670e" providerId="ADAL" clId="{986B9B4C-7B64-4290-A8D0-FFF8BEC6081B}" dt="2024-11-21T08:41:35.310" v="0" actId="47"/>
        <pc:sldMkLst>
          <pc:docMk/>
          <pc:sldMk cId="716220722" sldId="310"/>
        </pc:sldMkLst>
      </pc:sldChg>
      <pc:sldChg chg="del">
        <pc:chgData name="Paul Haydon" userId="7ee3f522-670a-4115-8bd5-d92d7837670e" providerId="ADAL" clId="{986B9B4C-7B64-4290-A8D0-FFF8BEC6081B}" dt="2024-11-21T08:41:35.310" v="0" actId="47"/>
        <pc:sldMkLst>
          <pc:docMk/>
          <pc:sldMk cId="2312638740" sldId="371"/>
        </pc:sldMkLst>
      </pc:sldChg>
      <pc:sldChg chg="del">
        <pc:chgData name="Paul Haydon" userId="7ee3f522-670a-4115-8bd5-d92d7837670e" providerId="ADAL" clId="{986B9B4C-7B64-4290-A8D0-FFF8BEC6081B}" dt="2024-11-21T08:41:43.520" v="1" actId="47"/>
        <pc:sldMkLst>
          <pc:docMk/>
          <pc:sldMk cId="3797862196" sldId="394"/>
        </pc:sldMkLst>
      </pc:sldChg>
      <pc:sldChg chg="del">
        <pc:chgData name="Paul Haydon" userId="7ee3f522-670a-4115-8bd5-d92d7837670e" providerId="ADAL" clId="{986B9B4C-7B64-4290-A8D0-FFF8BEC6081B}" dt="2024-11-21T08:41:35.310" v="0" actId="47"/>
        <pc:sldMkLst>
          <pc:docMk/>
          <pc:sldMk cId="533037584" sldId="414"/>
        </pc:sldMkLst>
      </pc:sldChg>
      <pc:sldChg chg="modSp mod">
        <pc:chgData name="Paul Haydon" userId="7ee3f522-670a-4115-8bd5-d92d7837670e" providerId="ADAL" clId="{986B9B4C-7B64-4290-A8D0-FFF8BEC6081B}" dt="2024-11-21T08:47:31.944" v="78" actId="20577"/>
        <pc:sldMkLst>
          <pc:docMk/>
          <pc:sldMk cId="1583942457" sldId="415"/>
        </pc:sldMkLst>
        <pc:spChg chg="mod">
          <ac:chgData name="Paul Haydon" userId="7ee3f522-670a-4115-8bd5-d92d7837670e" providerId="ADAL" clId="{986B9B4C-7B64-4290-A8D0-FFF8BEC6081B}" dt="2024-11-21T08:47:31.944" v="78" actId="20577"/>
          <ac:spMkLst>
            <pc:docMk/>
            <pc:sldMk cId="1583942457" sldId="415"/>
            <ac:spMk id="3" creationId="{00000000-0000-0000-0000-000000000000}"/>
          </ac:spMkLst>
        </pc:spChg>
      </pc:sldChg>
      <pc:sldChg chg="del">
        <pc:chgData name="Paul Haydon" userId="7ee3f522-670a-4115-8bd5-d92d7837670e" providerId="ADAL" clId="{986B9B4C-7B64-4290-A8D0-FFF8BEC6081B}" dt="2024-11-21T08:41:35.310" v="0" actId="47"/>
        <pc:sldMkLst>
          <pc:docMk/>
          <pc:sldMk cId="3675271192" sldId="416"/>
        </pc:sldMkLst>
      </pc:sldChg>
      <pc:sldChg chg="del">
        <pc:chgData name="Paul Haydon" userId="7ee3f522-670a-4115-8bd5-d92d7837670e" providerId="ADAL" clId="{986B9B4C-7B64-4290-A8D0-FFF8BEC6081B}" dt="2024-11-21T08:41:35.310" v="0" actId="47"/>
        <pc:sldMkLst>
          <pc:docMk/>
          <pc:sldMk cId="2204363643" sldId="417"/>
        </pc:sldMkLst>
      </pc:sldChg>
      <pc:sldChg chg="del">
        <pc:chgData name="Paul Haydon" userId="7ee3f522-670a-4115-8bd5-d92d7837670e" providerId="ADAL" clId="{986B9B4C-7B64-4290-A8D0-FFF8BEC6081B}" dt="2024-11-21T08:41:35.310" v="0" actId="47"/>
        <pc:sldMkLst>
          <pc:docMk/>
          <pc:sldMk cId="1798253032" sldId="421"/>
        </pc:sldMkLst>
      </pc:sldChg>
      <pc:sldChg chg="del">
        <pc:chgData name="Paul Haydon" userId="7ee3f522-670a-4115-8bd5-d92d7837670e" providerId="ADAL" clId="{986B9B4C-7B64-4290-A8D0-FFF8BEC6081B}" dt="2024-11-21T08:41:35.310" v="0" actId="47"/>
        <pc:sldMkLst>
          <pc:docMk/>
          <pc:sldMk cId="3882828149" sldId="422"/>
        </pc:sldMkLst>
      </pc:sldChg>
      <pc:sldChg chg="del">
        <pc:chgData name="Paul Haydon" userId="7ee3f522-670a-4115-8bd5-d92d7837670e" providerId="ADAL" clId="{986B9B4C-7B64-4290-A8D0-FFF8BEC6081B}" dt="2024-11-21T08:41:35.310" v="0" actId="47"/>
        <pc:sldMkLst>
          <pc:docMk/>
          <pc:sldMk cId="3527126496" sldId="423"/>
        </pc:sldMkLst>
      </pc:sldChg>
      <pc:sldChg chg="del">
        <pc:chgData name="Paul Haydon" userId="7ee3f522-670a-4115-8bd5-d92d7837670e" providerId="ADAL" clId="{986B9B4C-7B64-4290-A8D0-FFF8BEC6081B}" dt="2024-11-21T08:41:35.310" v="0" actId="47"/>
        <pc:sldMkLst>
          <pc:docMk/>
          <pc:sldMk cId="2898893172" sldId="425"/>
        </pc:sldMkLst>
      </pc:sldChg>
      <pc:sldChg chg="del">
        <pc:chgData name="Paul Haydon" userId="7ee3f522-670a-4115-8bd5-d92d7837670e" providerId="ADAL" clId="{986B9B4C-7B64-4290-A8D0-FFF8BEC6081B}" dt="2024-11-21T08:41:35.310" v="0" actId="47"/>
        <pc:sldMkLst>
          <pc:docMk/>
          <pc:sldMk cId="227291934" sldId="428"/>
        </pc:sldMkLst>
      </pc:sldChg>
      <pc:sldChg chg="del">
        <pc:chgData name="Paul Haydon" userId="7ee3f522-670a-4115-8bd5-d92d7837670e" providerId="ADAL" clId="{986B9B4C-7B64-4290-A8D0-FFF8BEC6081B}" dt="2024-11-21T08:41:35.310" v="0" actId="47"/>
        <pc:sldMkLst>
          <pc:docMk/>
          <pc:sldMk cId="3803183973" sldId="432"/>
        </pc:sldMkLst>
      </pc:sldChg>
      <pc:sldChg chg="del">
        <pc:chgData name="Paul Haydon" userId="7ee3f522-670a-4115-8bd5-d92d7837670e" providerId="ADAL" clId="{986B9B4C-7B64-4290-A8D0-FFF8BEC6081B}" dt="2024-11-21T08:41:35.310" v="0" actId="47"/>
        <pc:sldMkLst>
          <pc:docMk/>
          <pc:sldMk cId="2570839080" sldId="433"/>
        </pc:sldMkLst>
      </pc:sldChg>
      <pc:sldChg chg="del">
        <pc:chgData name="Paul Haydon" userId="7ee3f522-670a-4115-8bd5-d92d7837670e" providerId="ADAL" clId="{986B9B4C-7B64-4290-A8D0-FFF8BEC6081B}" dt="2024-11-21T08:41:35.310" v="0" actId="47"/>
        <pc:sldMkLst>
          <pc:docMk/>
          <pc:sldMk cId="2470022541" sldId="436"/>
        </pc:sldMkLst>
      </pc:sldChg>
      <pc:sldChg chg="del">
        <pc:chgData name="Paul Haydon" userId="7ee3f522-670a-4115-8bd5-d92d7837670e" providerId="ADAL" clId="{986B9B4C-7B64-4290-A8D0-FFF8BEC6081B}" dt="2024-11-21T08:41:35.310" v="0" actId="47"/>
        <pc:sldMkLst>
          <pc:docMk/>
          <pc:sldMk cId="2642620501" sldId="437"/>
        </pc:sldMkLst>
      </pc:sldChg>
      <pc:sldChg chg="del">
        <pc:chgData name="Paul Haydon" userId="7ee3f522-670a-4115-8bd5-d92d7837670e" providerId="ADAL" clId="{986B9B4C-7B64-4290-A8D0-FFF8BEC6081B}" dt="2024-11-21T08:41:35.310" v="0" actId="47"/>
        <pc:sldMkLst>
          <pc:docMk/>
          <pc:sldMk cId="331446050" sldId="438"/>
        </pc:sldMkLst>
      </pc:sldChg>
      <pc:sldChg chg="del">
        <pc:chgData name="Paul Haydon" userId="7ee3f522-670a-4115-8bd5-d92d7837670e" providerId="ADAL" clId="{986B9B4C-7B64-4290-A8D0-FFF8BEC6081B}" dt="2024-11-21T08:41:35.310" v="0" actId="47"/>
        <pc:sldMkLst>
          <pc:docMk/>
          <pc:sldMk cId="2565151604" sldId="439"/>
        </pc:sldMkLst>
      </pc:sldChg>
      <pc:sldChg chg="del">
        <pc:chgData name="Paul Haydon" userId="7ee3f522-670a-4115-8bd5-d92d7837670e" providerId="ADAL" clId="{986B9B4C-7B64-4290-A8D0-FFF8BEC6081B}" dt="2024-11-21T08:41:35.310" v="0" actId="47"/>
        <pc:sldMkLst>
          <pc:docMk/>
          <pc:sldMk cId="2394311970" sldId="444"/>
        </pc:sldMkLst>
      </pc:sldChg>
      <pc:sldChg chg="del">
        <pc:chgData name="Paul Haydon" userId="7ee3f522-670a-4115-8bd5-d92d7837670e" providerId="ADAL" clId="{986B9B4C-7B64-4290-A8D0-FFF8BEC6081B}" dt="2024-11-21T08:41:35.310" v="0" actId="47"/>
        <pc:sldMkLst>
          <pc:docMk/>
          <pc:sldMk cId="4258332717" sldId="445"/>
        </pc:sldMkLst>
      </pc:sldChg>
      <pc:sldChg chg="del">
        <pc:chgData name="Paul Haydon" userId="7ee3f522-670a-4115-8bd5-d92d7837670e" providerId="ADAL" clId="{986B9B4C-7B64-4290-A8D0-FFF8BEC6081B}" dt="2024-11-21T08:41:35.310" v="0" actId="47"/>
        <pc:sldMkLst>
          <pc:docMk/>
          <pc:sldMk cId="2483214841" sldId="446"/>
        </pc:sldMkLst>
      </pc:sldChg>
      <pc:sldChg chg="del">
        <pc:chgData name="Paul Haydon" userId="7ee3f522-670a-4115-8bd5-d92d7837670e" providerId="ADAL" clId="{986B9B4C-7B64-4290-A8D0-FFF8BEC6081B}" dt="2024-11-21T08:41:35.310" v="0" actId="47"/>
        <pc:sldMkLst>
          <pc:docMk/>
          <pc:sldMk cId="894256206" sldId="452"/>
        </pc:sldMkLst>
      </pc:sldChg>
      <pc:sldChg chg="del">
        <pc:chgData name="Paul Haydon" userId="7ee3f522-670a-4115-8bd5-d92d7837670e" providerId="ADAL" clId="{986B9B4C-7B64-4290-A8D0-FFF8BEC6081B}" dt="2024-11-21T08:41:35.310" v="0" actId="47"/>
        <pc:sldMkLst>
          <pc:docMk/>
          <pc:sldMk cId="3866759820" sldId="455"/>
        </pc:sldMkLst>
      </pc:sldChg>
      <pc:sldChg chg="del">
        <pc:chgData name="Paul Haydon" userId="7ee3f522-670a-4115-8bd5-d92d7837670e" providerId="ADAL" clId="{986B9B4C-7B64-4290-A8D0-FFF8BEC6081B}" dt="2024-11-21T08:41:35.310" v="0" actId="47"/>
        <pc:sldMkLst>
          <pc:docMk/>
          <pc:sldMk cId="2356096922" sldId="459"/>
        </pc:sldMkLst>
      </pc:sldChg>
      <pc:sldChg chg="del">
        <pc:chgData name="Paul Haydon" userId="7ee3f522-670a-4115-8bd5-d92d7837670e" providerId="ADAL" clId="{986B9B4C-7B64-4290-A8D0-FFF8BEC6081B}" dt="2024-11-21T08:41:35.310" v="0" actId="47"/>
        <pc:sldMkLst>
          <pc:docMk/>
          <pc:sldMk cId="3432459061" sldId="468"/>
        </pc:sldMkLst>
      </pc:sldChg>
      <pc:sldChg chg="del">
        <pc:chgData name="Paul Haydon" userId="7ee3f522-670a-4115-8bd5-d92d7837670e" providerId="ADAL" clId="{986B9B4C-7B64-4290-A8D0-FFF8BEC6081B}" dt="2024-11-21T08:41:43.520" v="1" actId="47"/>
        <pc:sldMkLst>
          <pc:docMk/>
          <pc:sldMk cId="118354431" sldId="469"/>
        </pc:sldMkLst>
      </pc:sldChg>
      <pc:sldChg chg="del">
        <pc:chgData name="Paul Haydon" userId="7ee3f522-670a-4115-8bd5-d92d7837670e" providerId="ADAL" clId="{986B9B4C-7B64-4290-A8D0-FFF8BEC6081B}" dt="2024-11-21T08:41:35.310" v="0" actId="47"/>
        <pc:sldMkLst>
          <pc:docMk/>
          <pc:sldMk cId="69523376" sldId="470"/>
        </pc:sldMkLst>
      </pc:sldChg>
      <pc:sldChg chg="del">
        <pc:chgData name="Paul Haydon" userId="7ee3f522-670a-4115-8bd5-d92d7837670e" providerId="ADAL" clId="{986B9B4C-7B64-4290-A8D0-FFF8BEC6081B}" dt="2024-11-21T08:41:35.310" v="0" actId="47"/>
        <pc:sldMkLst>
          <pc:docMk/>
          <pc:sldMk cId="4198665052" sldId="471"/>
        </pc:sldMkLst>
      </pc:sldChg>
      <pc:sldChg chg="del">
        <pc:chgData name="Paul Haydon" userId="7ee3f522-670a-4115-8bd5-d92d7837670e" providerId="ADAL" clId="{986B9B4C-7B64-4290-A8D0-FFF8BEC6081B}" dt="2024-11-21T08:41:35.310" v="0" actId="47"/>
        <pc:sldMkLst>
          <pc:docMk/>
          <pc:sldMk cId="304865897" sldId="472"/>
        </pc:sldMkLst>
      </pc:sldChg>
      <pc:sldChg chg="del">
        <pc:chgData name="Paul Haydon" userId="7ee3f522-670a-4115-8bd5-d92d7837670e" providerId="ADAL" clId="{986B9B4C-7B64-4290-A8D0-FFF8BEC6081B}" dt="2024-11-21T08:41:35.310" v="0" actId="47"/>
        <pc:sldMkLst>
          <pc:docMk/>
          <pc:sldMk cId="3558609627" sldId="473"/>
        </pc:sldMkLst>
      </pc:sldChg>
      <pc:sldChg chg="del">
        <pc:chgData name="Paul Haydon" userId="7ee3f522-670a-4115-8bd5-d92d7837670e" providerId="ADAL" clId="{986B9B4C-7B64-4290-A8D0-FFF8BEC6081B}" dt="2024-11-21T08:41:35.310" v="0" actId="47"/>
        <pc:sldMkLst>
          <pc:docMk/>
          <pc:sldMk cId="102430286" sldId="474"/>
        </pc:sldMkLst>
      </pc:sldChg>
      <pc:sldChg chg="del">
        <pc:chgData name="Paul Haydon" userId="7ee3f522-670a-4115-8bd5-d92d7837670e" providerId="ADAL" clId="{986B9B4C-7B64-4290-A8D0-FFF8BEC6081B}" dt="2024-11-21T08:41:35.310" v="0" actId="47"/>
        <pc:sldMkLst>
          <pc:docMk/>
          <pc:sldMk cId="0" sldId="972"/>
        </pc:sldMkLst>
      </pc:sldChg>
      <pc:sldChg chg="del">
        <pc:chgData name="Paul Haydon" userId="7ee3f522-670a-4115-8bd5-d92d7837670e" providerId="ADAL" clId="{986B9B4C-7B64-4290-A8D0-FFF8BEC6081B}" dt="2024-11-21T08:41:35.310" v="0" actId="47"/>
        <pc:sldMkLst>
          <pc:docMk/>
          <pc:sldMk cId="4043992792" sldId="973"/>
        </pc:sldMkLst>
      </pc:sldChg>
      <pc:sldChg chg="del">
        <pc:chgData name="Paul Haydon" userId="7ee3f522-670a-4115-8bd5-d92d7837670e" providerId="ADAL" clId="{986B9B4C-7B64-4290-A8D0-FFF8BEC6081B}" dt="2024-11-21T08:41:35.310" v="0" actId="47"/>
        <pc:sldMkLst>
          <pc:docMk/>
          <pc:sldMk cId="2749183413" sldId="974"/>
        </pc:sldMkLst>
      </pc:sldChg>
      <pc:sldChg chg="del">
        <pc:chgData name="Paul Haydon" userId="7ee3f522-670a-4115-8bd5-d92d7837670e" providerId="ADAL" clId="{986B9B4C-7B64-4290-A8D0-FFF8BEC6081B}" dt="2024-11-21T08:41:35.310" v="0" actId="47"/>
        <pc:sldMkLst>
          <pc:docMk/>
          <pc:sldMk cId="2437879212" sldId="975"/>
        </pc:sldMkLst>
      </pc:sldChg>
      <pc:sldChg chg="del">
        <pc:chgData name="Paul Haydon" userId="7ee3f522-670a-4115-8bd5-d92d7837670e" providerId="ADAL" clId="{986B9B4C-7B64-4290-A8D0-FFF8BEC6081B}" dt="2024-11-21T08:41:35.310" v="0" actId="47"/>
        <pc:sldMkLst>
          <pc:docMk/>
          <pc:sldMk cId="105604921" sldId="976"/>
        </pc:sldMkLst>
      </pc:sldChg>
      <pc:sldChg chg="del">
        <pc:chgData name="Paul Haydon" userId="7ee3f522-670a-4115-8bd5-d92d7837670e" providerId="ADAL" clId="{986B9B4C-7B64-4290-A8D0-FFF8BEC6081B}" dt="2024-11-21T08:41:35.310" v="0" actId="47"/>
        <pc:sldMkLst>
          <pc:docMk/>
          <pc:sldMk cId="228738659" sldId="977"/>
        </pc:sldMkLst>
      </pc:sldChg>
      <pc:sldChg chg="del">
        <pc:chgData name="Paul Haydon" userId="7ee3f522-670a-4115-8bd5-d92d7837670e" providerId="ADAL" clId="{986B9B4C-7B64-4290-A8D0-FFF8BEC6081B}" dt="2024-11-21T08:41:35.310" v="0" actId="47"/>
        <pc:sldMkLst>
          <pc:docMk/>
          <pc:sldMk cId="1041472543" sldId="978"/>
        </pc:sldMkLst>
      </pc:sldChg>
      <pc:sldChg chg="del">
        <pc:chgData name="Paul Haydon" userId="7ee3f522-670a-4115-8bd5-d92d7837670e" providerId="ADAL" clId="{986B9B4C-7B64-4290-A8D0-FFF8BEC6081B}" dt="2024-11-21T08:41:35.310" v="0" actId="47"/>
        <pc:sldMkLst>
          <pc:docMk/>
          <pc:sldMk cId="2315276399" sldId="979"/>
        </pc:sldMkLst>
      </pc:sldChg>
      <pc:sldChg chg="del">
        <pc:chgData name="Paul Haydon" userId="7ee3f522-670a-4115-8bd5-d92d7837670e" providerId="ADAL" clId="{986B9B4C-7B64-4290-A8D0-FFF8BEC6081B}" dt="2024-11-21T08:41:35.310" v="0" actId="47"/>
        <pc:sldMkLst>
          <pc:docMk/>
          <pc:sldMk cId="3718901067" sldId="980"/>
        </pc:sldMkLst>
      </pc:sldChg>
      <pc:sldChg chg="del">
        <pc:chgData name="Paul Haydon" userId="7ee3f522-670a-4115-8bd5-d92d7837670e" providerId="ADAL" clId="{986B9B4C-7B64-4290-A8D0-FFF8BEC6081B}" dt="2024-11-21T08:41:35.310" v="0" actId="47"/>
        <pc:sldMkLst>
          <pc:docMk/>
          <pc:sldMk cId="4022648974" sldId="981"/>
        </pc:sldMkLst>
      </pc:sldChg>
      <pc:sldChg chg="del">
        <pc:chgData name="Paul Haydon" userId="7ee3f522-670a-4115-8bd5-d92d7837670e" providerId="ADAL" clId="{986B9B4C-7B64-4290-A8D0-FFF8BEC6081B}" dt="2024-11-21T08:41:35.310" v="0" actId="47"/>
        <pc:sldMkLst>
          <pc:docMk/>
          <pc:sldMk cId="796720926" sldId="982"/>
        </pc:sldMkLst>
      </pc:sldChg>
      <pc:sldChg chg="del">
        <pc:chgData name="Paul Haydon" userId="7ee3f522-670a-4115-8bd5-d92d7837670e" providerId="ADAL" clId="{986B9B4C-7B64-4290-A8D0-FFF8BEC6081B}" dt="2024-11-21T08:41:35.310" v="0" actId="47"/>
        <pc:sldMkLst>
          <pc:docMk/>
          <pc:sldMk cId="1418880867" sldId="983"/>
        </pc:sldMkLst>
      </pc:sldChg>
      <pc:sldChg chg="del">
        <pc:chgData name="Paul Haydon" userId="7ee3f522-670a-4115-8bd5-d92d7837670e" providerId="ADAL" clId="{986B9B4C-7B64-4290-A8D0-FFF8BEC6081B}" dt="2024-11-21T08:41:35.310" v="0" actId="47"/>
        <pc:sldMkLst>
          <pc:docMk/>
          <pc:sldMk cId="4230345832" sldId="984"/>
        </pc:sldMkLst>
      </pc:sldChg>
      <pc:sldChg chg="del">
        <pc:chgData name="Paul Haydon" userId="7ee3f522-670a-4115-8bd5-d92d7837670e" providerId="ADAL" clId="{986B9B4C-7B64-4290-A8D0-FFF8BEC6081B}" dt="2024-11-21T08:41:35.310" v="0" actId="47"/>
        <pc:sldMkLst>
          <pc:docMk/>
          <pc:sldMk cId="1492830352" sldId="985"/>
        </pc:sldMkLst>
      </pc:sldChg>
      <pc:sldChg chg="del">
        <pc:chgData name="Paul Haydon" userId="7ee3f522-670a-4115-8bd5-d92d7837670e" providerId="ADAL" clId="{986B9B4C-7B64-4290-A8D0-FFF8BEC6081B}" dt="2024-11-21T08:41:35.310" v="0" actId="47"/>
        <pc:sldMkLst>
          <pc:docMk/>
          <pc:sldMk cId="2607997637" sldId="986"/>
        </pc:sldMkLst>
      </pc:sldChg>
      <pc:sldChg chg="del">
        <pc:chgData name="Paul Haydon" userId="7ee3f522-670a-4115-8bd5-d92d7837670e" providerId="ADAL" clId="{986B9B4C-7B64-4290-A8D0-FFF8BEC6081B}" dt="2024-11-21T08:41:35.310" v="0" actId="47"/>
        <pc:sldMkLst>
          <pc:docMk/>
          <pc:sldMk cId="3044469235" sldId="987"/>
        </pc:sldMkLst>
      </pc:sldChg>
      <pc:sldChg chg="del">
        <pc:chgData name="Paul Haydon" userId="7ee3f522-670a-4115-8bd5-d92d7837670e" providerId="ADAL" clId="{986B9B4C-7B64-4290-A8D0-FFF8BEC6081B}" dt="2024-11-21T08:41:35.310" v="0" actId="47"/>
        <pc:sldMkLst>
          <pc:docMk/>
          <pc:sldMk cId="2542986815" sldId="988"/>
        </pc:sldMkLst>
      </pc:sldChg>
      <pc:sldChg chg="del">
        <pc:chgData name="Paul Haydon" userId="7ee3f522-670a-4115-8bd5-d92d7837670e" providerId="ADAL" clId="{986B9B4C-7B64-4290-A8D0-FFF8BEC6081B}" dt="2024-11-21T08:41:35.310" v="0" actId="47"/>
        <pc:sldMkLst>
          <pc:docMk/>
          <pc:sldMk cId="2064990025" sldId="989"/>
        </pc:sldMkLst>
      </pc:sldChg>
      <pc:sldChg chg="del">
        <pc:chgData name="Paul Haydon" userId="7ee3f522-670a-4115-8bd5-d92d7837670e" providerId="ADAL" clId="{986B9B4C-7B64-4290-A8D0-FFF8BEC6081B}" dt="2024-11-21T08:41:35.310" v="0" actId="47"/>
        <pc:sldMkLst>
          <pc:docMk/>
          <pc:sldMk cId="3048049712" sldId="990"/>
        </pc:sldMkLst>
      </pc:sldChg>
      <pc:sldChg chg="del">
        <pc:chgData name="Paul Haydon" userId="7ee3f522-670a-4115-8bd5-d92d7837670e" providerId="ADAL" clId="{986B9B4C-7B64-4290-A8D0-FFF8BEC6081B}" dt="2024-11-21T08:41:35.310" v="0" actId="47"/>
        <pc:sldMkLst>
          <pc:docMk/>
          <pc:sldMk cId="3598266135" sldId="992"/>
        </pc:sldMkLst>
      </pc:sldChg>
      <pc:sldChg chg="del">
        <pc:chgData name="Paul Haydon" userId="7ee3f522-670a-4115-8bd5-d92d7837670e" providerId="ADAL" clId="{986B9B4C-7B64-4290-A8D0-FFF8BEC6081B}" dt="2024-11-21T08:41:35.310" v="0" actId="47"/>
        <pc:sldMkLst>
          <pc:docMk/>
          <pc:sldMk cId="620308269" sldId="993"/>
        </pc:sldMkLst>
      </pc:sldChg>
      <pc:sldChg chg="del">
        <pc:chgData name="Paul Haydon" userId="7ee3f522-670a-4115-8bd5-d92d7837670e" providerId="ADAL" clId="{986B9B4C-7B64-4290-A8D0-FFF8BEC6081B}" dt="2024-11-21T08:41:35.310" v="0" actId="47"/>
        <pc:sldMkLst>
          <pc:docMk/>
          <pc:sldMk cId="3289178032" sldId="994"/>
        </pc:sldMkLst>
      </pc:sldChg>
      <pc:sldChg chg="delSp modSp mod">
        <pc:chgData name="Paul Haydon" userId="7ee3f522-670a-4115-8bd5-d92d7837670e" providerId="ADAL" clId="{986B9B4C-7B64-4290-A8D0-FFF8BEC6081B}" dt="2024-11-21T08:56:52.491" v="139" actId="113"/>
        <pc:sldMkLst>
          <pc:docMk/>
          <pc:sldMk cId="3872618188" sldId="995"/>
        </pc:sldMkLst>
        <pc:spChg chg="del">
          <ac:chgData name="Paul Haydon" userId="7ee3f522-670a-4115-8bd5-d92d7837670e" providerId="ADAL" clId="{986B9B4C-7B64-4290-A8D0-FFF8BEC6081B}" dt="2024-11-21T08:47:07.646" v="54" actId="478"/>
          <ac:spMkLst>
            <pc:docMk/>
            <pc:sldMk cId="3872618188" sldId="995"/>
            <ac:spMk id="3" creationId="{7780ABA3-4514-C523-3E25-68C1FA2B2CD7}"/>
          </ac:spMkLst>
        </pc:spChg>
        <pc:spChg chg="mod">
          <ac:chgData name="Paul Haydon" userId="7ee3f522-670a-4115-8bd5-d92d7837670e" providerId="ADAL" clId="{986B9B4C-7B64-4290-A8D0-FFF8BEC6081B}" dt="2024-11-21T08:56:52.491" v="139" actId="113"/>
          <ac:spMkLst>
            <pc:docMk/>
            <pc:sldMk cId="3872618188" sldId="995"/>
            <ac:spMk id="5" creationId="{1C61D8D0-1EF1-9AD0-95CF-045E5A95EAA5}"/>
          </ac:spMkLst>
        </pc:spChg>
      </pc:sldChg>
      <pc:sldChg chg="del">
        <pc:chgData name="Paul Haydon" userId="7ee3f522-670a-4115-8bd5-d92d7837670e" providerId="ADAL" clId="{986B9B4C-7B64-4290-A8D0-FFF8BEC6081B}" dt="2024-11-21T08:41:35.310" v="0" actId="47"/>
        <pc:sldMkLst>
          <pc:docMk/>
          <pc:sldMk cId="946784625" sldId="996"/>
        </pc:sldMkLst>
      </pc:sldChg>
      <pc:sldChg chg="addSp delSp modSp mod">
        <pc:chgData name="Paul Haydon" userId="7ee3f522-670a-4115-8bd5-d92d7837670e" providerId="ADAL" clId="{986B9B4C-7B64-4290-A8D0-FFF8BEC6081B}" dt="2024-11-21T08:56:36.187" v="138" actId="113"/>
        <pc:sldMkLst>
          <pc:docMk/>
          <pc:sldMk cId="2395738450" sldId="997"/>
        </pc:sldMkLst>
        <pc:spChg chg="mod">
          <ac:chgData name="Paul Haydon" userId="7ee3f522-670a-4115-8bd5-d92d7837670e" providerId="ADAL" clId="{986B9B4C-7B64-4290-A8D0-FFF8BEC6081B}" dt="2024-11-21T08:56:36.187" v="138" actId="113"/>
          <ac:spMkLst>
            <pc:docMk/>
            <pc:sldMk cId="2395738450" sldId="997"/>
            <ac:spMk id="9" creationId="{75F13B66-547E-E895-4B08-28591FAEA2DF}"/>
          </ac:spMkLst>
        </pc:spChg>
        <pc:graphicFrameChg chg="del modGraphic">
          <ac:chgData name="Paul Haydon" userId="7ee3f522-670a-4115-8bd5-d92d7837670e" providerId="ADAL" clId="{986B9B4C-7B64-4290-A8D0-FFF8BEC6081B}" dt="2024-11-21T08:50:32.751" v="82" actId="478"/>
          <ac:graphicFrameMkLst>
            <pc:docMk/>
            <pc:sldMk cId="2395738450" sldId="997"/>
            <ac:graphicFrameMk id="2" creationId="{AB5404D9-4862-4667-C233-ECBBAC7E0523}"/>
          </ac:graphicFrameMkLst>
        </pc:graphicFrameChg>
        <pc:graphicFrameChg chg="add mod">
          <ac:chgData name="Paul Haydon" userId="7ee3f522-670a-4115-8bd5-d92d7837670e" providerId="ADAL" clId="{986B9B4C-7B64-4290-A8D0-FFF8BEC6081B}" dt="2024-11-21T08:52:08.376" v="121" actId="1076"/>
          <ac:graphicFrameMkLst>
            <pc:docMk/>
            <pc:sldMk cId="2395738450" sldId="997"/>
            <ac:graphicFrameMk id="3" creationId="{788EC8DB-FC93-6940-B030-468A27BD79C3}"/>
          </ac:graphicFrameMkLst>
        </pc:graphicFrameChg>
        <pc:graphicFrameChg chg="add del mod">
          <ac:chgData name="Paul Haydon" userId="7ee3f522-670a-4115-8bd5-d92d7837670e" providerId="ADAL" clId="{986B9B4C-7B64-4290-A8D0-FFF8BEC6081B}" dt="2024-11-21T08:53:11.300" v="125" actId="478"/>
          <ac:graphicFrameMkLst>
            <pc:docMk/>
            <pc:sldMk cId="2395738450" sldId="997"/>
            <ac:graphicFrameMk id="4" creationId="{3A1AE164-BF31-6C9B-CB7B-9E817F130698}"/>
          </ac:graphicFrameMkLst>
        </pc:graphicFrameChg>
        <pc:graphicFrameChg chg="del">
          <ac:chgData name="Paul Haydon" userId="7ee3f522-670a-4115-8bd5-d92d7837670e" providerId="ADAL" clId="{986B9B4C-7B64-4290-A8D0-FFF8BEC6081B}" dt="2024-11-21T08:50:42.945" v="93" actId="478"/>
          <ac:graphicFrameMkLst>
            <pc:docMk/>
            <pc:sldMk cId="2395738450" sldId="997"/>
            <ac:graphicFrameMk id="6" creationId="{D9D6DC41-01BD-C401-DEDD-5AEDCF4275D1}"/>
          </ac:graphicFrameMkLst>
        </pc:graphicFrameChg>
        <pc:graphicFrameChg chg="del">
          <ac:chgData name="Paul Haydon" userId="7ee3f522-670a-4115-8bd5-d92d7837670e" providerId="ADAL" clId="{986B9B4C-7B64-4290-A8D0-FFF8BEC6081B}" dt="2024-11-21T08:50:44.705" v="94" actId="478"/>
          <ac:graphicFrameMkLst>
            <pc:docMk/>
            <pc:sldMk cId="2395738450" sldId="997"/>
            <ac:graphicFrameMk id="7" creationId="{BA4106A0-F0E5-9513-03C6-B235B5C402E5}"/>
          </ac:graphicFrameMkLst>
        </pc:graphicFrameChg>
      </pc:sldChg>
      <pc:sldChg chg="del">
        <pc:chgData name="Paul Haydon" userId="7ee3f522-670a-4115-8bd5-d92d7837670e" providerId="ADAL" clId="{986B9B4C-7B64-4290-A8D0-FFF8BEC6081B}" dt="2024-11-21T08:52:00.321" v="120" actId="47"/>
        <pc:sldMkLst>
          <pc:docMk/>
          <pc:sldMk cId="2307538705" sldId="998"/>
        </pc:sldMkLst>
      </pc:sldChg>
      <pc:sldChg chg="modSp mod">
        <pc:chgData name="Paul Haydon" userId="7ee3f522-670a-4115-8bd5-d92d7837670e" providerId="ADAL" clId="{986B9B4C-7B64-4290-A8D0-FFF8BEC6081B}" dt="2024-11-21T08:56:28.328" v="137" actId="113"/>
        <pc:sldMkLst>
          <pc:docMk/>
          <pc:sldMk cId="1098103752" sldId="999"/>
        </pc:sldMkLst>
        <pc:spChg chg="mod">
          <ac:chgData name="Paul Haydon" userId="7ee3f522-670a-4115-8bd5-d92d7837670e" providerId="ADAL" clId="{986B9B4C-7B64-4290-A8D0-FFF8BEC6081B}" dt="2024-11-21T08:56:28.328" v="137" actId="113"/>
          <ac:spMkLst>
            <pc:docMk/>
            <pc:sldMk cId="1098103752" sldId="999"/>
            <ac:spMk id="5" creationId="{1C61D8D0-1EF1-9AD0-95CF-045E5A95EAA5}"/>
          </ac:spMkLst>
        </pc:spChg>
      </pc:sldChg>
      <pc:sldChg chg="del">
        <pc:chgData name="Paul Haydon" userId="7ee3f522-670a-4115-8bd5-d92d7837670e" providerId="ADAL" clId="{986B9B4C-7B64-4290-A8D0-FFF8BEC6081B}" dt="2024-11-21T08:41:35.310" v="0" actId="47"/>
        <pc:sldMkLst>
          <pc:docMk/>
          <pc:sldMk cId="170551210" sldId="1000"/>
        </pc:sldMkLst>
      </pc:sldChg>
      <pc:sldChg chg="del">
        <pc:chgData name="Paul Haydon" userId="7ee3f522-670a-4115-8bd5-d92d7837670e" providerId="ADAL" clId="{986B9B4C-7B64-4290-A8D0-FFF8BEC6081B}" dt="2024-11-21T08:41:35.310" v="0" actId="47"/>
        <pc:sldMkLst>
          <pc:docMk/>
          <pc:sldMk cId="227449329" sldId="1001"/>
        </pc:sldMkLst>
      </pc:sldChg>
      <pc:sldChg chg="del">
        <pc:chgData name="Paul Haydon" userId="7ee3f522-670a-4115-8bd5-d92d7837670e" providerId="ADAL" clId="{986B9B4C-7B64-4290-A8D0-FFF8BEC6081B}" dt="2024-11-21T08:41:35.310" v="0" actId="47"/>
        <pc:sldMkLst>
          <pc:docMk/>
          <pc:sldMk cId="3486222696" sldId="1002"/>
        </pc:sldMkLst>
      </pc:sldChg>
      <pc:sldChg chg="del">
        <pc:chgData name="Paul Haydon" userId="7ee3f522-670a-4115-8bd5-d92d7837670e" providerId="ADAL" clId="{986B9B4C-7B64-4290-A8D0-FFF8BEC6081B}" dt="2024-11-21T08:41:35.310" v="0" actId="47"/>
        <pc:sldMkLst>
          <pc:docMk/>
          <pc:sldMk cId="2414428119" sldId="1003"/>
        </pc:sldMkLst>
      </pc:sldChg>
      <pc:sldChg chg="del">
        <pc:chgData name="Paul Haydon" userId="7ee3f522-670a-4115-8bd5-d92d7837670e" providerId="ADAL" clId="{986B9B4C-7B64-4290-A8D0-FFF8BEC6081B}" dt="2024-11-21T08:41:35.310" v="0" actId="47"/>
        <pc:sldMkLst>
          <pc:docMk/>
          <pc:sldMk cId="876072440" sldId="1004"/>
        </pc:sldMkLst>
      </pc:sldChg>
      <pc:sldChg chg="del">
        <pc:chgData name="Paul Haydon" userId="7ee3f522-670a-4115-8bd5-d92d7837670e" providerId="ADAL" clId="{986B9B4C-7B64-4290-A8D0-FFF8BEC6081B}" dt="2024-11-21T08:41:35.310" v="0" actId="47"/>
        <pc:sldMkLst>
          <pc:docMk/>
          <pc:sldMk cId="2045911022" sldId="100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169920" cy="480060"/>
          </a:xfrm>
          <a:prstGeom prst="rect">
            <a:avLst/>
          </a:prstGeom>
        </p:spPr>
        <p:txBody>
          <a:bodyPr vert="horz" lIns="99043" tIns="49522" rIns="99043" bIns="49522" rtlCol="0"/>
          <a:lstStyle>
            <a:lvl1pPr algn="l">
              <a:defRPr sz="1300"/>
            </a:lvl1pPr>
          </a:lstStyle>
          <a:p>
            <a:endParaRPr lang="en-GB" dirty="0"/>
          </a:p>
        </p:txBody>
      </p:sp>
      <p:sp>
        <p:nvSpPr>
          <p:cNvPr id="3" name="Date Placeholder 2"/>
          <p:cNvSpPr>
            <a:spLocks noGrp="1"/>
          </p:cNvSpPr>
          <p:nvPr>
            <p:ph type="dt" idx="1"/>
          </p:nvPr>
        </p:nvSpPr>
        <p:spPr>
          <a:xfrm>
            <a:off x="4143589" y="2"/>
            <a:ext cx="3169920" cy="480060"/>
          </a:xfrm>
          <a:prstGeom prst="rect">
            <a:avLst/>
          </a:prstGeom>
        </p:spPr>
        <p:txBody>
          <a:bodyPr vert="horz" lIns="99043" tIns="49522" rIns="99043" bIns="49522" rtlCol="0"/>
          <a:lstStyle>
            <a:lvl1pPr algn="r">
              <a:defRPr sz="1300"/>
            </a:lvl1pPr>
          </a:lstStyle>
          <a:p>
            <a:fld id="{DBE774DB-CB9F-496E-BE3A-0F7DC0D535FC}" type="datetimeFigureOut">
              <a:rPr lang="en-GB" smtClean="0"/>
              <a:t>21/11/2024</a:t>
            </a:fld>
            <a:endParaRPr lang="en-GB" dirty="0"/>
          </a:p>
        </p:txBody>
      </p:sp>
      <p:sp>
        <p:nvSpPr>
          <p:cNvPr id="4" name="Slide Image Placeholder 3"/>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99043" tIns="49522" rIns="99043" bIns="49522" rtlCol="0" anchor="ctr"/>
          <a:lstStyle/>
          <a:p>
            <a:endParaRPr lang="en-GB" dirty="0"/>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9043" tIns="49522" rIns="99043" bIns="4952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119475"/>
            <a:ext cx="3169920" cy="480060"/>
          </a:xfrm>
          <a:prstGeom prst="rect">
            <a:avLst/>
          </a:prstGeom>
        </p:spPr>
        <p:txBody>
          <a:bodyPr vert="horz" lIns="99043" tIns="49522" rIns="99043" bIns="49522" rtlCol="0" anchor="b"/>
          <a:lstStyle>
            <a:lvl1pPr algn="l">
              <a:defRPr sz="1300"/>
            </a:lvl1pPr>
          </a:lstStyle>
          <a:p>
            <a:endParaRPr lang="en-GB" dirty="0"/>
          </a:p>
        </p:txBody>
      </p:sp>
      <p:sp>
        <p:nvSpPr>
          <p:cNvPr id="7" name="Slide Number Placeholder 6"/>
          <p:cNvSpPr>
            <a:spLocks noGrp="1"/>
          </p:cNvSpPr>
          <p:nvPr>
            <p:ph type="sldNum" sz="quarter" idx="5"/>
          </p:nvPr>
        </p:nvSpPr>
        <p:spPr>
          <a:xfrm>
            <a:off x="4143589" y="9119475"/>
            <a:ext cx="3169920" cy="480060"/>
          </a:xfrm>
          <a:prstGeom prst="rect">
            <a:avLst/>
          </a:prstGeom>
        </p:spPr>
        <p:txBody>
          <a:bodyPr vert="horz" lIns="99043" tIns="49522" rIns="99043" bIns="49522" rtlCol="0" anchor="b"/>
          <a:lstStyle>
            <a:lvl1pPr algn="r">
              <a:defRPr sz="1300"/>
            </a:lvl1pPr>
          </a:lstStyle>
          <a:p>
            <a:fld id="{15C266CF-5E38-43B4-964B-A51E8DED6EBD}" type="slidenum">
              <a:rPr lang="en-GB" smtClean="0"/>
              <a:t>‹#›</a:t>
            </a:fld>
            <a:endParaRPr lang="en-GB" dirty="0"/>
          </a:p>
        </p:txBody>
      </p:sp>
    </p:spTree>
    <p:extLst>
      <p:ext uri="{BB962C8B-B14F-4D97-AF65-F5344CB8AC3E}">
        <p14:creationId xmlns:p14="http://schemas.microsoft.com/office/powerpoint/2010/main" val="1816663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1</a:t>
            </a:fld>
            <a:endParaRPr lang="en-GB" dirty="0"/>
          </a:p>
        </p:txBody>
      </p:sp>
    </p:spTree>
    <p:extLst>
      <p:ext uri="{BB962C8B-B14F-4D97-AF65-F5344CB8AC3E}">
        <p14:creationId xmlns:p14="http://schemas.microsoft.com/office/powerpoint/2010/main" val="2667497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2</a:t>
            </a:fld>
            <a:endParaRPr lang="en-GB" dirty="0"/>
          </a:p>
        </p:txBody>
      </p:sp>
    </p:spTree>
    <p:extLst>
      <p:ext uri="{BB962C8B-B14F-4D97-AF65-F5344CB8AC3E}">
        <p14:creationId xmlns:p14="http://schemas.microsoft.com/office/powerpoint/2010/main" val="3211784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3</a:t>
            </a:fld>
            <a:endParaRPr lang="en-GB" dirty="0"/>
          </a:p>
        </p:txBody>
      </p:sp>
    </p:spTree>
    <p:extLst>
      <p:ext uri="{BB962C8B-B14F-4D97-AF65-F5344CB8AC3E}">
        <p14:creationId xmlns:p14="http://schemas.microsoft.com/office/powerpoint/2010/main" val="2135250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4</a:t>
            </a:fld>
            <a:endParaRPr lang="en-GB" dirty="0"/>
          </a:p>
        </p:txBody>
      </p:sp>
    </p:spTree>
    <p:extLst>
      <p:ext uri="{BB962C8B-B14F-4D97-AF65-F5344CB8AC3E}">
        <p14:creationId xmlns:p14="http://schemas.microsoft.com/office/powerpoint/2010/main" val="2845278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5</a:t>
            </a:fld>
            <a:endParaRPr lang="en-GB" dirty="0"/>
          </a:p>
        </p:txBody>
      </p:sp>
    </p:spTree>
    <p:extLst>
      <p:ext uri="{BB962C8B-B14F-4D97-AF65-F5344CB8AC3E}">
        <p14:creationId xmlns:p14="http://schemas.microsoft.com/office/powerpoint/2010/main" val="1951388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C266CF-5E38-43B4-964B-A51E8DED6EBD}" type="slidenum">
              <a:rPr lang="en-GB" smtClean="0"/>
              <a:t>6</a:t>
            </a:fld>
            <a:endParaRPr lang="en-GB" dirty="0"/>
          </a:p>
        </p:txBody>
      </p:sp>
    </p:spTree>
    <p:extLst>
      <p:ext uri="{BB962C8B-B14F-4D97-AF65-F5344CB8AC3E}">
        <p14:creationId xmlns:p14="http://schemas.microsoft.com/office/powerpoint/2010/main" val="2275761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B9FCE9F-F7AA-462E-BF55-BDE3B3A7EA4C}" type="datetime1">
              <a:rPr lang="en-GB" smtClean="0"/>
              <a:t>21/11/2024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992828" y="6517322"/>
            <a:ext cx="2133600" cy="365125"/>
          </a:xfrm>
        </p:spPr>
        <p:txBody>
          <a:bodyPr/>
          <a:lstStyle>
            <a:lvl1pPr>
              <a:defRPr sz="1000" b="0">
                <a:solidFill>
                  <a:schemeClr val="tx1"/>
                </a:solidFill>
              </a:defRPr>
            </a:lvl1pPr>
          </a:lstStyle>
          <a:p>
            <a:fld id="{F9499BC9-3262-48D8-BE6C-850D19DED04D}" type="slidenum">
              <a:rPr lang="en-GB" smtClean="0"/>
              <a:pPr/>
              <a:t>‹#›</a:t>
            </a:fld>
            <a:endParaRPr lang="en-GB" dirty="0"/>
          </a:p>
        </p:txBody>
      </p:sp>
    </p:spTree>
    <p:extLst>
      <p:ext uri="{BB962C8B-B14F-4D97-AF65-F5344CB8AC3E}">
        <p14:creationId xmlns:p14="http://schemas.microsoft.com/office/powerpoint/2010/main" val="449095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F09470-EF89-41A7-B29F-E31100BB0803}" type="datetime1">
              <a:rPr lang="en-GB" smtClean="0"/>
              <a:t>21/11/2024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1177654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60315F-E40E-4DA0-ACC6-6EC258495E91}" type="datetime1">
              <a:rPr lang="en-GB" smtClean="0"/>
              <a:t>21/11/2024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2793597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760413" y="2679700"/>
            <a:ext cx="7772400" cy="360363"/>
          </a:xfrm>
        </p:spPr>
        <p:txBody>
          <a:bodyPr/>
          <a:lstStyle>
            <a:lvl1pPr>
              <a:defRPr sz="3000">
                <a:solidFill>
                  <a:schemeClr val="bg1"/>
                </a:solidFill>
              </a:defRPr>
            </a:lvl1pPr>
          </a:lstStyle>
          <a:p>
            <a:pPr lvl="0"/>
            <a:r>
              <a:rPr lang="en-GB" noProof="0"/>
              <a:t>HEADER – ARIAL NARROW, BOLD, CAPS, 30</a:t>
            </a:r>
          </a:p>
        </p:txBody>
      </p:sp>
      <p:sp>
        <p:nvSpPr>
          <p:cNvPr id="29699" name="Rectangle 3"/>
          <p:cNvSpPr>
            <a:spLocks noGrp="1" noChangeArrowheads="1"/>
          </p:cNvSpPr>
          <p:nvPr>
            <p:ph type="subTitle" sz="quarter" idx="1"/>
          </p:nvPr>
        </p:nvSpPr>
        <p:spPr>
          <a:xfrm>
            <a:off x="755650" y="2997200"/>
            <a:ext cx="7777163" cy="1079500"/>
          </a:xfrm>
        </p:spPr>
        <p:txBody>
          <a:bodyPr/>
          <a:lstStyle>
            <a:lvl1pPr marL="0" indent="0">
              <a:buFontTx/>
              <a:buNone/>
              <a:defRPr>
                <a:solidFill>
                  <a:schemeClr val="bg1"/>
                </a:solidFill>
              </a:defRPr>
            </a:lvl1pPr>
          </a:lstStyle>
          <a:p>
            <a:pPr lvl="0"/>
            <a:r>
              <a:rPr lang="en-US" noProof="0"/>
              <a:t>SUB-HEADER - ARIAL NARROW , CAPS, SIZE 20</a:t>
            </a:r>
            <a:br>
              <a:rPr lang="en-US" noProof="0"/>
            </a:br>
            <a:r>
              <a:rPr lang="en-US" noProof="0"/>
              <a:t>DAY MONTH YEAR </a:t>
            </a:r>
          </a:p>
        </p:txBody>
      </p:sp>
    </p:spTree>
    <p:extLst>
      <p:ext uri="{BB962C8B-B14F-4D97-AF65-F5344CB8AC3E}">
        <p14:creationId xmlns:p14="http://schemas.microsoft.com/office/powerpoint/2010/main" val="3127646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72824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28601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57853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67893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1996484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3567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1979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59A85F1-2A01-4EA5-8F88-DDEF05093E90}" type="datetime1">
              <a:rPr lang="en-GB" smtClean="0"/>
              <a:t>21/11/2024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26790262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590777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09610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0675" y="836613"/>
            <a:ext cx="2071688" cy="52895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0850" y="836613"/>
            <a:ext cx="6067425" cy="5289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4512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BB1CB3-31A1-4BB7-8D9B-B1B6C44F3B9D}" type="datetime1">
              <a:rPr lang="en-GB" smtClean="0"/>
              <a:t>21/11/2024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74617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061EE36-50B3-4893-8090-AA0E5F18E472}" type="datetime1">
              <a:rPr lang="en-GB" smtClean="0"/>
              <a:t>21/11/2024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1904860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5B3E900-7F6C-4785-BF76-17F483D4B4A7}" type="datetime1">
              <a:rPr lang="en-GB" smtClean="0"/>
              <a:t>21/11/2024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2257610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CDB12E-093D-4584-89E4-76BF390D9C1A}" type="datetime1">
              <a:rPr lang="en-GB" smtClean="0"/>
              <a:t>21/11/2024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177566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9062E-A29A-4D62-A55B-3AC589C3C843}" type="datetime1">
              <a:rPr lang="en-GB" smtClean="0"/>
              <a:t>21/11/2024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3858340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B964A5-CCD7-43DA-A49C-973CE92F5AFD}" type="datetime1">
              <a:rPr lang="en-GB" smtClean="0"/>
              <a:t>21/11/2024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198359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AD25D1-C017-4685-8137-3150DAEC4259}" type="datetime1">
              <a:rPr lang="en-GB" smtClean="0"/>
              <a:t>21/11/2024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9499BC9-3262-48D8-BE6C-850D19DED04D}" type="slidenum">
              <a:rPr lang="en-GB" smtClean="0"/>
              <a:t>‹#›</a:t>
            </a:fld>
            <a:endParaRPr lang="en-GB" dirty="0"/>
          </a:p>
        </p:txBody>
      </p:sp>
    </p:spTree>
    <p:extLst>
      <p:ext uri="{BB962C8B-B14F-4D97-AF65-F5344CB8AC3E}">
        <p14:creationId xmlns:p14="http://schemas.microsoft.com/office/powerpoint/2010/main" val="47039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EEFC40-9F5A-4BC6-B2DF-48506E86DDB3}" type="datetime1">
              <a:rPr lang="en-GB" smtClean="0"/>
              <a:t>21/11/2024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b="1">
                <a:solidFill>
                  <a:schemeClr val="tx1"/>
                </a:solidFill>
              </a:defRPr>
            </a:lvl1pPr>
          </a:lstStyle>
          <a:p>
            <a:fld id="{F9499BC9-3262-48D8-BE6C-850D19DED04D}" type="slidenum">
              <a:rPr lang="en-GB" smtClean="0"/>
              <a:pPr/>
              <a:t>‹#›</a:t>
            </a:fld>
            <a:endParaRPr lang="en-GB" dirty="0"/>
          </a:p>
        </p:txBody>
      </p:sp>
    </p:spTree>
    <p:extLst>
      <p:ext uri="{BB962C8B-B14F-4D97-AF65-F5344CB8AC3E}">
        <p14:creationId xmlns:p14="http://schemas.microsoft.com/office/powerpoint/2010/main" val="2691886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8674" name="Picture 4" descr="FA PP TEMP BG IMAGES 130411 HR2.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3"/>
          <p:cNvSpPr>
            <a:spLocks noGrp="1" noChangeArrowheads="1"/>
          </p:cNvSpPr>
          <p:nvPr>
            <p:ph type="title"/>
          </p:nvPr>
        </p:nvSpPr>
        <p:spPr bwMode="auto">
          <a:xfrm>
            <a:off x="450850" y="836613"/>
            <a:ext cx="82915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HEADLINE COPY - ARIAL NARROW, CAPS, BOLD, SIZE 24.</a:t>
            </a:r>
            <a:br>
              <a:rPr lang="en-US"/>
            </a:br>
            <a:endParaRPr lang="en-GB"/>
          </a:p>
        </p:txBody>
      </p:sp>
      <p:sp>
        <p:nvSpPr>
          <p:cNvPr id="28676" name="Rectangle 4"/>
          <p:cNvSpPr>
            <a:spLocks noGrp="1" noChangeArrowheads="1"/>
          </p:cNvSpPr>
          <p:nvPr>
            <p:ph type="body" idx="1"/>
          </p:nvPr>
        </p:nvSpPr>
        <p:spPr bwMode="auto">
          <a:xfrm>
            <a:off x="457200" y="1700213"/>
            <a:ext cx="8229600"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Top level bullet points and body text always, Arial Narrow, size 20</a:t>
            </a:r>
          </a:p>
          <a:p>
            <a:pPr lvl="1"/>
            <a:r>
              <a:rPr lang="en-GB"/>
              <a:t>Secondary level bullet points and body text always, Arial Narrow, size 18.</a:t>
            </a:r>
          </a:p>
          <a:p>
            <a:pPr lvl="2"/>
            <a:r>
              <a:rPr lang="en-US"/>
              <a:t>Tertiary level bullet points and body text always, Arial Narrow, size 16.</a:t>
            </a:r>
          </a:p>
          <a:p>
            <a:pPr lvl="3"/>
            <a:r>
              <a:rPr lang="en-GB"/>
              <a:t>Level 4</a:t>
            </a:r>
          </a:p>
          <a:p>
            <a:pPr lvl="4"/>
            <a:r>
              <a:rPr lang="en-GB"/>
              <a:t>Level 5</a:t>
            </a:r>
          </a:p>
        </p:txBody>
      </p:sp>
    </p:spTree>
    <p:extLst>
      <p:ext uri="{BB962C8B-B14F-4D97-AF65-F5344CB8AC3E}">
        <p14:creationId xmlns:p14="http://schemas.microsoft.com/office/powerpoint/2010/main" val="3890800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spcBef>
          <a:spcPct val="0"/>
        </a:spcBef>
        <a:spcAft>
          <a:spcPct val="0"/>
        </a:spcAft>
        <a:defRPr sz="2400" b="1">
          <a:solidFill>
            <a:schemeClr val="bg2"/>
          </a:solidFill>
          <a:latin typeface="+mj-lt"/>
          <a:ea typeface="+mj-ea"/>
          <a:cs typeface="+mj-cs"/>
        </a:defRPr>
      </a:lvl1pPr>
      <a:lvl2pPr algn="l" rtl="0" fontAlgn="base">
        <a:spcBef>
          <a:spcPct val="0"/>
        </a:spcBef>
        <a:spcAft>
          <a:spcPct val="0"/>
        </a:spcAft>
        <a:defRPr sz="2400" b="1">
          <a:solidFill>
            <a:schemeClr val="bg2"/>
          </a:solidFill>
          <a:latin typeface="Arial Narrow" pitchFamily="34" charset="0"/>
          <a:ea typeface="ＭＳ Ｐゴシック" charset="-128"/>
        </a:defRPr>
      </a:lvl2pPr>
      <a:lvl3pPr algn="l" rtl="0" fontAlgn="base">
        <a:spcBef>
          <a:spcPct val="0"/>
        </a:spcBef>
        <a:spcAft>
          <a:spcPct val="0"/>
        </a:spcAft>
        <a:defRPr sz="2400" b="1">
          <a:solidFill>
            <a:schemeClr val="bg2"/>
          </a:solidFill>
          <a:latin typeface="Arial Narrow" pitchFamily="34" charset="0"/>
          <a:ea typeface="ＭＳ Ｐゴシック" charset="-128"/>
        </a:defRPr>
      </a:lvl3pPr>
      <a:lvl4pPr algn="l" rtl="0" fontAlgn="base">
        <a:spcBef>
          <a:spcPct val="0"/>
        </a:spcBef>
        <a:spcAft>
          <a:spcPct val="0"/>
        </a:spcAft>
        <a:defRPr sz="2400" b="1">
          <a:solidFill>
            <a:schemeClr val="bg2"/>
          </a:solidFill>
          <a:latin typeface="Arial Narrow" pitchFamily="34" charset="0"/>
          <a:ea typeface="ＭＳ Ｐゴシック" charset="-128"/>
        </a:defRPr>
      </a:lvl4pPr>
      <a:lvl5pPr algn="l" rtl="0" fontAlgn="base">
        <a:spcBef>
          <a:spcPct val="0"/>
        </a:spcBef>
        <a:spcAft>
          <a:spcPct val="0"/>
        </a:spcAft>
        <a:defRPr sz="2400" b="1">
          <a:solidFill>
            <a:schemeClr val="bg2"/>
          </a:solidFill>
          <a:latin typeface="Arial Narrow" pitchFamily="34" charset="0"/>
          <a:ea typeface="ＭＳ Ｐゴシック" charset="-128"/>
        </a:defRPr>
      </a:lvl5pPr>
      <a:lvl6pPr marL="457200" algn="l" rtl="0" fontAlgn="base">
        <a:spcBef>
          <a:spcPct val="0"/>
        </a:spcBef>
        <a:spcAft>
          <a:spcPct val="0"/>
        </a:spcAft>
        <a:defRPr sz="2400" b="1">
          <a:solidFill>
            <a:schemeClr val="bg2"/>
          </a:solidFill>
          <a:latin typeface="Arial Narrow" pitchFamily="34" charset="0"/>
          <a:ea typeface="ＭＳ Ｐゴシック" charset="-128"/>
        </a:defRPr>
      </a:lvl6pPr>
      <a:lvl7pPr marL="914400" algn="l" rtl="0" fontAlgn="base">
        <a:spcBef>
          <a:spcPct val="0"/>
        </a:spcBef>
        <a:spcAft>
          <a:spcPct val="0"/>
        </a:spcAft>
        <a:defRPr sz="2400" b="1">
          <a:solidFill>
            <a:schemeClr val="bg2"/>
          </a:solidFill>
          <a:latin typeface="Arial Narrow" pitchFamily="34" charset="0"/>
          <a:ea typeface="ＭＳ Ｐゴシック" charset="-128"/>
        </a:defRPr>
      </a:lvl7pPr>
      <a:lvl8pPr marL="1371600" algn="l" rtl="0" fontAlgn="base">
        <a:spcBef>
          <a:spcPct val="0"/>
        </a:spcBef>
        <a:spcAft>
          <a:spcPct val="0"/>
        </a:spcAft>
        <a:defRPr sz="2400" b="1">
          <a:solidFill>
            <a:schemeClr val="bg2"/>
          </a:solidFill>
          <a:latin typeface="Arial Narrow" pitchFamily="34" charset="0"/>
          <a:ea typeface="ＭＳ Ｐゴシック" charset="-128"/>
        </a:defRPr>
      </a:lvl8pPr>
      <a:lvl9pPr marL="1828800" algn="l" rtl="0" fontAlgn="base">
        <a:spcBef>
          <a:spcPct val="0"/>
        </a:spcBef>
        <a:spcAft>
          <a:spcPct val="0"/>
        </a:spcAft>
        <a:defRPr sz="2400" b="1">
          <a:solidFill>
            <a:schemeClr val="bg2"/>
          </a:solidFill>
          <a:latin typeface="Arial Narrow" pitchFamily="34" charset="0"/>
          <a:ea typeface="ＭＳ Ｐゴシック" charset="-128"/>
        </a:defRPr>
      </a:lvl9pPr>
    </p:titleStyle>
    <p:bodyStyle>
      <a:lvl1pPr marL="342900" indent="-342900" algn="l" rtl="0" fontAlgn="base">
        <a:lnSpc>
          <a:spcPct val="150000"/>
        </a:lnSpc>
        <a:spcBef>
          <a:spcPct val="20000"/>
        </a:spcBef>
        <a:spcAft>
          <a:spcPct val="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a:solidFill>
            <a:schemeClr val="tx1"/>
          </a:solidFill>
          <a:latin typeface="+mn-lt"/>
        </a:defRPr>
      </a:lvl2pPr>
      <a:lvl3pPr marL="1143000" indent="-228600" algn="l" rtl="0" fontAlgn="base">
        <a:spcBef>
          <a:spcPct val="20000"/>
        </a:spcBef>
        <a:spcAft>
          <a:spcPct val="0"/>
        </a:spcAft>
        <a:buChar char="•"/>
        <a:defRPr sz="1600">
          <a:solidFill>
            <a:schemeClr val="tx2"/>
          </a:solidFill>
          <a:latin typeface="+mn-lt"/>
          <a:ea typeface="+mj-ea"/>
        </a:defRPr>
      </a:lvl3pPr>
      <a:lvl4pPr marL="1600200" indent="-228600" algn="l" rtl="0" fontAlgn="base">
        <a:spcBef>
          <a:spcPct val="20000"/>
        </a:spcBef>
        <a:spcAft>
          <a:spcPct val="0"/>
        </a:spcAft>
        <a:buChar char="•"/>
        <a:defRPr sz="1600">
          <a:solidFill>
            <a:schemeClr val="tx1"/>
          </a:solidFill>
          <a:latin typeface="+mn-lt"/>
          <a:ea typeface="+mj-ea"/>
        </a:defRPr>
      </a:lvl4pPr>
      <a:lvl5pPr marL="2057400" indent="-228600" algn="l" rtl="0" fontAlgn="base">
        <a:spcBef>
          <a:spcPct val="20000"/>
        </a:spcBef>
        <a:spcAft>
          <a:spcPct val="0"/>
        </a:spcAft>
        <a:buChar char="•"/>
        <a:defRPr sz="1600">
          <a:solidFill>
            <a:schemeClr val="tx1"/>
          </a:solidFill>
          <a:latin typeface="+mn-lt"/>
          <a:ea typeface="+mj-ea"/>
        </a:defRPr>
      </a:lvl5pPr>
      <a:lvl6pPr marL="2514600" indent="-228600" algn="l" rtl="0" fontAlgn="base">
        <a:spcBef>
          <a:spcPct val="20000"/>
        </a:spcBef>
        <a:spcAft>
          <a:spcPct val="0"/>
        </a:spcAft>
        <a:buChar char="•"/>
        <a:defRPr sz="1600">
          <a:solidFill>
            <a:schemeClr val="tx1"/>
          </a:solidFill>
          <a:latin typeface="+mn-lt"/>
          <a:ea typeface="+mj-ea"/>
        </a:defRPr>
      </a:lvl6pPr>
      <a:lvl7pPr marL="2971800" indent="-228600" algn="l" rtl="0" fontAlgn="base">
        <a:spcBef>
          <a:spcPct val="20000"/>
        </a:spcBef>
        <a:spcAft>
          <a:spcPct val="0"/>
        </a:spcAft>
        <a:buChar char="•"/>
        <a:defRPr sz="1600">
          <a:solidFill>
            <a:schemeClr val="tx1"/>
          </a:solidFill>
          <a:latin typeface="+mn-lt"/>
          <a:ea typeface="+mj-ea"/>
        </a:defRPr>
      </a:lvl7pPr>
      <a:lvl8pPr marL="3429000" indent="-228600" algn="l" rtl="0" fontAlgn="base">
        <a:spcBef>
          <a:spcPct val="20000"/>
        </a:spcBef>
        <a:spcAft>
          <a:spcPct val="0"/>
        </a:spcAft>
        <a:buChar char="•"/>
        <a:defRPr sz="1600">
          <a:solidFill>
            <a:schemeClr val="tx1"/>
          </a:solidFill>
          <a:latin typeface="+mn-lt"/>
          <a:ea typeface="+mj-ea"/>
        </a:defRPr>
      </a:lvl8pPr>
      <a:lvl9pPr marL="3886200" indent="-228600" algn="l" rtl="0" fontAlgn="base">
        <a:spcBef>
          <a:spcPct val="20000"/>
        </a:spcBef>
        <a:spcAft>
          <a:spcPct val="0"/>
        </a:spcAft>
        <a:buChar char="•"/>
        <a:defRPr sz="1600">
          <a:solidFill>
            <a:schemeClr val="tx1"/>
          </a:solidFill>
          <a:latin typeface="+mn-lt"/>
          <a:ea typeface="+mj-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hyperlink" Target="http://www.englishriviera.co.uk/places-to-visit/english-riviera/torquay" TargetMode="External"/><Relationship Id="rId3" Type="http://schemas.openxmlformats.org/officeDocument/2006/relationships/image" Target="../media/image3.jpg"/><Relationship Id="rId7" Type="http://schemas.openxmlformats.org/officeDocument/2006/relationships/hyperlink" Target="http://www.englishriviera.co.uk/places-to-visit/english-riviera/paignton" TargetMode="External"/><Relationship Id="rId12"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hyperlink" Target="http://www.englishriviera.co.uk/places-to-visit/english-riviera/babbacombe" TargetMode="External"/><Relationship Id="rId5" Type="http://schemas.openxmlformats.org/officeDocument/2006/relationships/hyperlink" Target="http://www.englishriviera.co.uk/places-to-visit/featured-pages/south-devon" TargetMode="External"/><Relationship Id="rId15" Type="http://schemas.openxmlformats.org/officeDocument/2006/relationships/image" Target="../media/image10.png"/><Relationship Id="rId10" Type="http://schemas.openxmlformats.org/officeDocument/2006/relationships/image" Target="../media/image7.jpeg"/><Relationship Id="rId4" Type="http://schemas.openxmlformats.org/officeDocument/2006/relationships/image" Target="../media/image4.png"/><Relationship Id="rId9" Type="http://schemas.openxmlformats.org/officeDocument/2006/relationships/hyperlink" Target="http://www.englishriviera.co.uk/places-to-visit/english-riviera/brixham" TargetMode="External"/><Relationship Id="rId14"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hyperlink" Target="http://www.englishriviera.co.uk/places-to-visit/english-riviera/torquay" TargetMode="External"/><Relationship Id="rId3" Type="http://schemas.openxmlformats.org/officeDocument/2006/relationships/image" Target="../media/image3.jpg"/><Relationship Id="rId7" Type="http://schemas.openxmlformats.org/officeDocument/2006/relationships/hyperlink" Target="http://www.englishriviera.co.uk/places-to-visit/english-riviera/paignton" TargetMode="External"/><Relationship Id="rId12"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hyperlink" Target="http://www.englishriviera.co.uk/places-to-visit/english-riviera/babbacombe" TargetMode="External"/><Relationship Id="rId5" Type="http://schemas.openxmlformats.org/officeDocument/2006/relationships/hyperlink" Target="http://www.englishriviera.co.uk/places-to-visit/featured-pages/south-devon" TargetMode="External"/><Relationship Id="rId15" Type="http://schemas.openxmlformats.org/officeDocument/2006/relationships/image" Target="../media/image11.png"/><Relationship Id="rId10" Type="http://schemas.openxmlformats.org/officeDocument/2006/relationships/image" Target="../media/image7.jpeg"/><Relationship Id="rId4" Type="http://schemas.openxmlformats.org/officeDocument/2006/relationships/image" Target="../media/image4.png"/><Relationship Id="rId9" Type="http://schemas.openxmlformats.org/officeDocument/2006/relationships/hyperlink" Target="http://www.englishriviera.co.uk/places-to-visit/english-riviera/brixham" TargetMode="External"/><Relationship Id="rId1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7946" y="720081"/>
            <a:ext cx="6702406" cy="3939540"/>
          </a:xfrm>
          <a:prstGeom prst="rect">
            <a:avLst/>
          </a:prstGeom>
          <a:noFill/>
        </p:spPr>
        <p:txBody>
          <a:bodyPr wrap="square" rtlCol="0">
            <a:spAutoFit/>
          </a:bodyPr>
          <a:lstStyle/>
          <a:p>
            <a:endParaRPr lang="en-GB" sz="3200" b="1" dirty="0">
              <a:solidFill>
                <a:schemeClr val="accent1">
                  <a:lumMod val="75000"/>
                </a:schemeClr>
              </a:solidFill>
            </a:endParaRPr>
          </a:p>
          <a:p>
            <a:endParaRPr lang="en-GB" sz="3200" b="1" dirty="0">
              <a:solidFill>
                <a:schemeClr val="accent1">
                  <a:lumMod val="75000"/>
                </a:schemeClr>
              </a:solidFill>
            </a:endParaRPr>
          </a:p>
          <a:p>
            <a:r>
              <a:rPr lang="en-GB" sz="3200" b="1" dirty="0">
                <a:solidFill>
                  <a:schemeClr val="accent1">
                    <a:lumMod val="75000"/>
                  </a:schemeClr>
                </a:solidFill>
              </a:rPr>
              <a:t>ERBID &amp; Devon Cryptosporidium Impact Survey 2024</a:t>
            </a:r>
          </a:p>
          <a:p>
            <a:endParaRPr lang="en-GB" dirty="0">
              <a:solidFill>
                <a:schemeClr val="accent1">
                  <a:lumMod val="75000"/>
                </a:schemeClr>
              </a:solidFill>
            </a:endParaRPr>
          </a:p>
          <a:p>
            <a:endParaRPr lang="en-GB" dirty="0">
              <a:solidFill>
                <a:schemeClr val="accent1">
                  <a:lumMod val="75000"/>
                </a:schemeClr>
              </a:solidFill>
            </a:endParaRPr>
          </a:p>
          <a:p>
            <a:r>
              <a:rPr lang="en-GB" sz="3200" b="1" dirty="0">
                <a:solidFill>
                  <a:schemeClr val="accent1">
                    <a:lumMod val="75000"/>
                  </a:schemeClr>
                </a:solidFill>
              </a:rPr>
              <a:t>Key Findings - Summary</a:t>
            </a:r>
          </a:p>
          <a:p>
            <a:endParaRPr lang="en-GB" dirty="0">
              <a:solidFill>
                <a:schemeClr val="accent1">
                  <a:lumMod val="75000"/>
                </a:schemeClr>
              </a:solidFill>
            </a:endParaRPr>
          </a:p>
          <a:p>
            <a:endParaRPr lang="en-GB" dirty="0">
              <a:solidFill>
                <a:schemeClr val="accent1">
                  <a:lumMod val="75000"/>
                </a:schemeClr>
              </a:solidFill>
            </a:endParaRPr>
          </a:p>
          <a:p>
            <a:endParaRPr lang="en-GB" dirty="0">
              <a:solidFill>
                <a:schemeClr val="accent1">
                  <a:lumMod val="75000"/>
                </a:schemeClr>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7650" y="889571"/>
            <a:ext cx="1872207" cy="1000137"/>
          </a:xfrm>
          <a:prstGeom prst="rect">
            <a:avLst/>
          </a:prstGeom>
        </p:spPr>
      </p:pic>
      <p:pic>
        <p:nvPicPr>
          <p:cNvPr id="5" name="Picture 4" descr="A white sign with black text&#10;&#10;Description automatically generated with medium confidence">
            <a:extLst>
              <a:ext uri="{FF2B5EF4-FFF2-40B4-BE49-F238E27FC236}">
                <a16:creationId xmlns:a16="http://schemas.microsoft.com/office/drawing/2014/main" id="{2E5556A2-B561-42F8-ABFD-CC8D19352B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82707" y="3846603"/>
            <a:ext cx="1361905" cy="1428571"/>
          </a:xfrm>
          <a:prstGeom prst="rect">
            <a:avLst/>
          </a:prstGeom>
        </p:spPr>
      </p:pic>
      <p:grpSp>
        <p:nvGrpSpPr>
          <p:cNvPr id="12" name="Group 11">
            <a:extLst>
              <a:ext uri="{FF2B5EF4-FFF2-40B4-BE49-F238E27FC236}">
                <a16:creationId xmlns:a16="http://schemas.microsoft.com/office/drawing/2014/main" id="{97132D30-64FD-455D-8BD7-92C8B193D320}"/>
              </a:ext>
            </a:extLst>
          </p:cNvPr>
          <p:cNvGrpSpPr/>
          <p:nvPr/>
        </p:nvGrpSpPr>
        <p:grpSpPr>
          <a:xfrm>
            <a:off x="0" y="5569666"/>
            <a:ext cx="9144000" cy="1288334"/>
            <a:chOff x="0" y="5569666"/>
            <a:chExt cx="9144000" cy="1288334"/>
          </a:xfrm>
        </p:grpSpPr>
        <p:pic>
          <p:nvPicPr>
            <p:cNvPr id="13" name="Picture 2" descr="Explore South Devon">
              <a:hlinkClick r:id="rId5"/>
              <a:extLst>
                <a:ext uri="{FF2B5EF4-FFF2-40B4-BE49-F238E27FC236}">
                  <a16:creationId xmlns:a16="http://schemas.microsoft.com/office/drawing/2014/main" id="{74444E08-E73C-4A4E-94CB-9ABCD5F5246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5569666"/>
              <a:ext cx="1824545" cy="128833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paignton">
              <a:hlinkClick r:id="rId7"/>
              <a:extLst>
                <a:ext uri="{FF2B5EF4-FFF2-40B4-BE49-F238E27FC236}">
                  <a16:creationId xmlns:a16="http://schemas.microsoft.com/office/drawing/2014/main" id="{B46DFC26-4DE1-4E49-9DA4-153921D74D7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13851" y="5569666"/>
              <a:ext cx="1750038" cy="128833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brixham">
              <a:hlinkClick r:id="rId9"/>
              <a:extLst>
                <a:ext uri="{FF2B5EF4-FFF2-40B4-BE49-F238E27FC236}">
                  <a16:creationId xmlns:a16="http://schemas.microsoft.com/office/drawing/2014/main" id="{62A8BFA9-F8CD-4705-B1E9-59C5ABBE888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63889" y="5569666"/>
              <a:ext cx="1880328" cy="128833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Babbacombe">
              <a:hlinkClick r:id="rId11"/>
              <a:extLst>
                <a:ext uri="{FF2B5EF4-FFF2-40B4-BE49-F238E27FC236}">
                  <a16:creationId xmlns:a16="http://schemas.microsoft.com/office/drawing/2014/main" id="{57D3A352-71EC-47F7-B9E9-11E8E8CFBC5F}"/>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44217" y="5569666"/>
              <a:ext cx="1872207" cy="128833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torquay">
              <a:hlinkClick r:id="rId13"/>
              <a:extLst>
                <a:ext uri="{FF2B5EF4-FFF2-40B4-BE49-F238E27FC236}">
                  <a16:creationId xmlns:a16="http://schemas.microsoft.com/office/drawing/2014/main" id="{9D99EF1C-638F-475E-8F7F-E63081D23109}"/>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316424" y="5569666"/>
              <a:ext cx="1827576" cy="1288334"/>
            </a:xfrm>
            <a:prstGeom prst="rect">
              <a:avLst/>
            </a:prstGeom>
            <a:noFill/>
            <a:extLst>
              <a:ext uri="{909E8E84-426E-40DD-AFC4-6F175D3DCCD1}">
                <a14:hiddenFill xmlns:a14="http://schemas.microsoft.com/office/drawing/2010/main">
                  <a:solidFill>
                    <a:srgbClr val="FFFFFF"/>
                  </a:solidFill>
                </a14:hiddenFill>
              </a:ext>
            </a:extLst>
          </p:spPr>
        </p:pic>
      </p:grpSp>
      <p:pic>
        <p:nvPicPr>
          <p:cNvPr id="6" name="Picture 5" descr="A close-up of a logo&#10;&#10;Description automatically generated">
            <a:extLst>
              <a:ext uri="{FF2B5EF4-FFF2-40B4-BE49-F238E27FC236}">
                <a16:creationId xmlns:a16="http://schemas.microsoft.com/office/drawing/2014/main" id="{DC750A84-475B-B412-65CC-90522D5A0FEA}"/>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429034" y="2181375"/>
            <a:ext cx="1069250" cy="1446301"/>
          </a:xfrm>
          <a:prstGeom prst="rect">
            <a:avLst/>
          </a:prstGeom>
        </p:spPr>
      </p:pic>
      <p:sp>
        <p:nvSpPr>
          <p:cNvPr id="4" name="Slide Number Placeholder 3">
            <a:extLst>
              <a:ext uri="{FF2B5EF4-FFF2-40B4-BE49-F238E27FC236}">
                <a16:creationId xmlns:a16="http://schemas.microsoft.com/office/drawing/2014/main" id="{932FEC43-DA0A-8207-EEEA-A5AB98214547}"/>
              </a:ext>
            </a:extLst>
          </p:cNvPr>
          <p:cNvSpPr>
            <a:spLocks noGrp="1"/>
          </p:cNvSpPr>
          <p:nvPr>
            <p:ph type="sldNum" sz="quarter" idx="12"/>
          </p:nvPr>
        </p:nvSpPr>
        <p:spPr/>
        <p:txBody>
          <a:bodyPr/>
          <a:lstStyle/>
          <a:p>
            <a:fld id="{F9499BC9-3262-48D8-BE6C-850D19DED04D}" type="slidenum">
              <a:rPr lang="en-GB" smtClean="0"/>
              <a:pPr/>
              <a:t>1</a:t>
            </a:fld>
            <a:endParaRPr lang="en-GB" dirty="0"/>
          </a:p>
        </p:txBody>
      </p:sp>
    </p:spTree>
    <p:extLst>
      <p:ext uri="{BB962C8B-B14F-4D97-AF65-F5344CB8AC3E}">
        <p14:creationId xmlns:p14="http://schemas.microsoft.com/office/powerpoint/2010/main" val="1583942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476672"/>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11932" y="-11125"/>
            <a:ext cx="1635704" cy="471539"/>
          </a:xfrm>
          <a:prstGeom prst="rect">
            <a:avLst/>
          </a:prstGeom>
        </p:spPr>
        <p:txBody>
          <a:bodyPr wrap="none">
            <a:spAutoFit/>
          </a:bodyPr>
          <a:lstStyle/>
          <a:p>
            <a:pPr fontAlgn="base">
              <a:lnSpc>
                <a:spcPct val="120000"/>
              </a:lnSpc>
              <a:spcBef>
                <a:spcPct val="50000"/>
              </a:spcBef>
              <a:spcAft>
                <a:spcPct val="0"/>
              </a:spcAft>
              <a:defRPr/>
            </a:pPr>
            <a:r>
              <a:rPr lang="en-US" sz="2200" b="1" dirty="0">
                <a:solidFill>
                  <a:schemeClr val="accent1">
                    <a:lumMod val="75000"/>
                  </a:schemeClr>
                </a:solidFill>
                <a:latin typeface="Calibri" pitchFamily="34" charset="0"/>
                <a:ea typeface="+mj-ea"/>
                <a:cs typeface="Calibri" pitchFamily="34" charset="0"/>
              </a:rPr>
              <a:t>K</a:t>
            </a:r>
            <a:r>
              <a:rPr lang="en-GB" sz="2200" b="1" dirty="0">
                <a:solidFill>
                  <a:schemeClr val="accent1">
                    <a:lumMod val="75000"/>
                  </a:schemeClr>
                </a:solidFill>
                <a:latin typeface="Calibri" pitchFamily="34" charset="0"/>
                <a:ea typeface="+mj-ea"/>
                <a:cs typeface="Calibri" pitchFamily="34" charset="0"/>
              </a:rPr>
              <a:t>ey Findings</a:t>
            </a:r>
          </a:p>
        </p:txBody>
      </p:sp>
      <p:sp>
        <p:nvSpPr>
          <p:cNvPr id="3" name="TextBox 2">
            <a:extLst>
              <a:ext uri="{FF2B5EF4-FFF2-40B4-BE49-F238E27FC236}">
                <a16:creationId xmlns:a16="http://schemas.microsoft.com/office/drawing/2014/main" id="{7780ABA3-4514-C523-3E25-68C1FA2B2CD7}"/>
              </a:ext>
            </a:extLst>
          </p:cNvPr>
          <p:cNvSpPr txBox="1"/>
          <p:nvPr/>
        </p:nvSpPr>
        <p:spPr>
          <a:xfrm>
            <a:off x="403268" y="2276872"/>
            <a:ext cx="8740732" cy="2214773"/>
          </a:xfrm>
          <a:prstGeom prst="rect">
            <a:avLst/>
          </a:prstGeom>
          <a:noFill/>
        </p:spPr>
        <p:txBody>
          <a:bodyPr wrap="square">
            <a:spAutoFit/>
          </a:bodyPr>
          <a:lstStyle/>
          <a:p>
            <a:pPr>
              <a:lnSpc>
                <a:spcPct val="120000"/>
              </a:lnSpc>
              <a:spcBef>
                <a:spcPts val="312"/>
              </a:spcBef>
              <a:defRPr/>
            </a:pPr>
            <a:endParaRPr lang="en-US" sz="1100" dirty="0"/>
          </a:p>
          <a:p>
            <a:pPr>
              <a:lnSpc>
                <a:spcPct val="120000"/>
              </a:lnSpc>
              <a:spcBef>
                <a:spcPts val="312"/>
              </a:spcBef>
              <a:defRPr/>
            </a:pPr>
            <a:endParaRPr lang="en-US" sz="1100" dirty="0">
              <a:latin typeface="+mn-lt"/>
            </a:endParaRPr>
          </a:p>
          <a:p>
            <a:pPr>
              <a:lnSpc>
                <a:spcPct val="120000"/>
              </a:lnSpc>
              <a:spcBef>
                <a:spcPts val="312"/>
              </a:spcBef>
              <a:defRPr/>
            </a:pPr>
            <a:endParaRPr lang="en-US" sz="1100" dirty="0"/>
          </a:p>
          <a:p>
            <a:pPr>
              <a:lnSpc>
                <a:spcPct val="120000"/>
              </a:lnSpc>
              <a:spcBef>
                <a:spcPts val="312"/>
              </a:spcBef>
              <a:defRPr/>
            </a:pPr>
            <a:endParaRPr lang="en-US" sz="1100" dirty="0">
              <a:latin typeface="+mn-lt"/>
            </a:endParaRPr>
          </a:p>
          <a:p>
            <a:pPr>
              <a:lnSpc>
                <a:spcPct val="120000"/>
              </a:lnSpc>
              <a:spcBef>
                <a:spcPts val="312"/>
              </a:spcBef>
              <a:defRPr/>
            </a:pPr>
            <a:endParaRPr lang="en-US" sz="1100" dirty="0"/>
          </a:p>
          <a:p>
            <a:pPr>
              <a:lnSpc>
                <a:spcPct val="120000"/>
              </a:lnSpc>
              <a:spcBef>
                <a:spcPts val="312"/>
              </a:spcBef>
              <a:defRPr/>
            </a:pPr>
            <a:endParaRPr lang="en-US" sz="1100" dirty="0">
              <a:latin typeface="+mn-lt"/>
            </a:endParaRPr>
          </a:p>
          <a:p>
            <a:pPr>
              <a:lnSpc>
                <a:spcPct val="120000"/>
              </a:lnSpc>
              <a:spcBef>
                <a:spcPts val="312"/>
              </a:spcBef>
              <a:defRPr/>
            </a:pPr>
            <a:endParaRPr lang="en-US" sz="1100" dirty="0">
              <a:latin typeface="+mn-lt"/>
            </a:endParaRPr>
          </a:p>
          <a:p>
            <a:pPr>
              <a:lnSpc>
                <a:spcPct val="120000"/>
              </a:lnSpc>
              <a:spcBef>
                <a:spcPts val="312"/>
              </a:spcBef>
            </a:pPr>
            <a:endParaRPr lang="en-GB" sz="1100" dirty="0"/>
          </a:p>
          <a:p>
            <a:pPr>
              <a:lnSpc>
                <a:spcPct val="120000"/>
              </a:lnSpc>
              <a:spcBef>
                <a:spcPts val="312"/>
              </a:spcBef>
            </a:pPr>
            <a:endParaRPr lang="en-GB" sz="1100" dirty="0"/>
          </a:p>
        </p:txBody>
      </p:sp>
      <p:sp>
        <p:nvSpPr>
          <p:cNvPr id="5" name="TextBox 4">
            <a:extLst>
              <a:ext uri="{FF2B5EF4-FFF2-40B4-BE49-F238E27FC236}">
                <a16:creationId xmlns:a16="http://schemas.microsoft.com/office/drawing/2014/main" id="{1C61D8D0-1EF1-9AD0-95CF-045E5A95EAA5}"/>
              </a:ext>
            </a:extLst>
          </p:cNvPr>
          <p:cNvSpPr txBox="1"/>
          <p:nvPr/>
        </p:nvSpPr>
        <p:spPr>
          <a:xfrm>
            <a:off x="111932" y="620688"/>
            <a:ext cx="8964996" cy="4439100"/>
          </a:xfrm>
          <a:prstGeom prst="rect">
            <a:avLst/>
          </a:prstGeom>
          <a:noFill/>
        </p:spPr>
        <p:txBody>
          <a:bodyPr wrap="square">
            <a:spAutoFit/>
          </a:bodyPr>
          <a:lstStyle/>
          <a:p>
            <a:pPr>
              <a:lnSpc>
                <a:spcPct val="120000"/>
              </a:lnSpc>
              <a:spcBef>
                <a:spcPts val="312"/>
              </a:spcBef>
              <a:defRPr/>
            </a:pPr>
            <a:r>
              <a:rPr lang="en-US" sz="1100" b="1" u="sng" dirty="0"/>
              <a:t>Background</a:t>
            </a:r>
          </a:p>
          <a:p>
            <a:pPr>
              <a:lnSpc>
                <a:spcPct val="120000"/>
              </a:lnSpc>
              <a:spcBef>
                <a:spcPts val="312"/>
              </a:spcBef>
              <a:defRPr/>
            </a:pPr>
            <a:endParaRPr lang="en-US" sz="800" b="1" u="sng" dirty="0"/>
          </a:p>
          <a:p>
            <a:pPr marL="228600" indent="-228600">
              <a:lnSpc>
                <a:spcPct val="120000"/>
              </a:lnSpc>
              <a:spcBef>
                <a:spcPts val="312"/>
              </a:spcBef>
              <a:buFont typeface="Arial" panose="020B0604020202020204" pitchFamily="34" charset="0"/>
              <a:buChar char="•"/>
              <a:defRPr/>
            </a:pPr>
            <a:r>
              <a:rPr lang="en-US" sz="1100" dirty="0"/>
              <a:t>On the 14</a:t>
            </a:r>
            <a:r>
              <a:rPr lang="en-US" sz="1100" baseline="30000" dirty="0"/>
              <a:t>th</a:t>
            </a:r>
            <a:r>
              <a:rPr lang="en-US" sz="1100" dirty="0"/>
              <a:t> of May 2024 many media outlets, both regional and national reported on an outbreak of cryptosporidium in the Brixham area.  After receiving feedback from local businesses of cancelled bookings etc. as a result of the news of the outbreak, the ERBID board and VisitDevon wished to better understand the impact that this outbreak of illnesses and the contamination of the water supply has had, and will have in the future, on the tourism industry in Torbay and the wider Devon county and commissioned The South West Research Company (TSWRC) to evaluate the impact of the outbreak on the tourism and hospitality industry during this period.  </a:t>
            </a:r>
            <a:endParaRPr lang="en-US" sz="800" dirty="0">
              <a:solidFill>
                <a:srgbClr val="2B2B2B"/>
              </a:solidFill>
              <a:highlight>
                <a:srgbClr val="FFFFFF"/>
              </a:highlight>
            </a:endParaRPr>
          </a:p>
          <a:p>
            <a:pPr>
              <a:lnSpc>
                <a:spcPct val="120000"/>
              </a:lnSpc>
              <a:spcBef>
                <a:spcPts val="312"/>
              </a:spcBef>
              <a:defRPr/>
            </a:pPr>
            <a:endParaRPr lang="en-US" altLang="en-US" sz="800" dirty="0">
              <a:latin typeface="+mn-lt"/>
            </a:endParaRPr>
          </a:p>
          <a:p>
            <a:pPr marL="228600" indent="-228600">
              <a:lnSpc>
                <a:spcPct val="120000"/>
              </a:lnSpc>
              <a:spcBef>
                <a:spcPts val="312"/>
              </a:spcBef>
              <a:buFont typeface="Arial" panose="020B0604020202020204" pitchFamily="34" charset="0"/>
              <a:buChar char="•"/>
              <a:defRPr/>
            </a:pPr>
            <a:r>
              <a:rPr lang="en-US" altLang="en-US" sz="1100" dirty="0">
                <a:latin typeface="+mn-lt"/>
              </a:rPr>
              <a:t>The survey was live fro</a:t>
            </a:r>
            <a:r>
              <a:rPr lang="en-US" altLang="en-US" sz="1100" dirty="0"/>
              <a:t>m Tuesday 18</a:t>
            </a:r>
            <a:r>
              <a:rPr lang="en-US" altLang="en-US" sz="1100" baseline="30000" dirty="0"/>
              <a:t>th</a:t>
            </a:r>
            <a:r>
              <a:rPr lang="en-US" altLang="en-US" sz="1100" dirty="0"/>
              <a:t> June until Monday 8</a:t>
            </a:r>
            <a:r>
              <a:rPr lang="en-US" altLang="en-US" sz="1100" baseline="30000" dirty="0"/>
              <a:t>th</a:t>
            </a:r>
            <a:r>
              <a:rPr lang="en-US" altLang="en-US" sz="1100" dirty="0"/>
              <a:t> July 2024 and a t</a:t>
            </a:r>
            <a:r>
              <a:rPr lang="en-US" altLang="en-US" sz="1100" dirty="0">
                <a:latin typeface="+mn-lt"/>
              </a:rPr>
              <a:t>otal of 427 business took part in th</a:t>
            </a:r>
            <a:r>
              <a:rPr lang="en-US" altLang="en-US" sz="1100" dirty="0"/>
              <a:t>e survey by the time the survey was closed down on Monday 8</a:t>
            </a:r>
            <a:r>
              <a:rPr lang="en-US" altLang="en-US" sz="1100" baseline="30000" dirty="0"/>
              <a:t>th</a:t>
            </a:r>
            <a:r>
              <a:rPr lang="en-US" altLang="en-US" sz="1100" dirty="0"/>
              <a:t> July (representing approximately 667 businesses when self catering agencies are taken into account). 209 businesses were based in Torbay (49% of the total sample) and 216 businesses were based elsewhere in Devon county (51% of the total sample).</a:t>
            </a:r>
          </a:p>
          <a:p>
            <a:pPr marL="228600" indent="-228600">
              <a:lnSpc>
                <a:spcPct val="120000"/>
              </a:lnSpc>
              <a:spcBef>
                <a:spcPts val="312"/>
              </a:spcBef>
              <a:buFont typeface="Arial" panose="020B0604020202020204" pitchFamily="34" charset="0"/>
              <a:buChar char="•"/>
              <a:defRPr/>
            </a:pPr>
            <a:endParaRPr lang="en-US" sz="800" b="0" i="0" dirty="0">
              <a:solidFill>
                <a:srgbClr val="2B2B2B"/>
              </a:solidFill>
              <a:effectLst/>
              <a:highlight>
                <a:srgbClr val="FFFFFF"/>
              </a:highlight>
            </a:endParaRPr>
          </a:p>
          <a:p>
            <a:pPr>
              <a:lnSpc>
                <a:spcPct val="120000"/>
              </a:lnSpc>
              <a:spcBef>
                <a:spcPts val="312"/>
              </a:spcBef>
              <a:defRPr/>
            </a:pPr>
            <a:r>
              <a:rPr lang="en-US" sz="1100" b="1" u="sng" dirty="0">
                <a:solidFill>
                  <a:srgbClr val="2B2B2B"/>
                </a:solidFill>
                <a:highlight>
                  <a:srgbClr val="FFFFFF"/>
                </a:highlight>
              </a:rPr>
              <a:t>Sample profile</a:t>
            </a:r>
          </a:p>
          <a:p>
            <a:pPr>
              <a:lnSpc>
                <a:spcPct val="120000"/>
              </a:lnSpc>
              <a:spcBef>
                <a:spcPts val="312"/>
              </a:spcBef>
              <a:defRPr/>
            </a:pPr>
            <a:endParaRPr lang="en-US" sz="800" dirty="0">
              <a:solidFill>
                <a:srgbClr val="2B2B2B"/>
              </a:solidFill>
              <a:highlight>
                <a:srgbClr val="FFFFFF"/>
              </a:highlight>
            </a:endParaRPr>
          </a:p>
          <a:p>
            <a:pPr marL="171450" indent="-171450">
              <a:lnSpc>
                <a:spcPct val="120000"/>
              </a:lnSpc>
              <a:spcBef>
                <a:spcPts val="312"/>
              </a:spcBef>
              <a:buFont typeface="Arial" panose="020B0604020202020204" pitchFamily="34" charset="0"/>
              <a:buChar char="•"/>
              <a:defRPr/>
            </a:pPr>
            <a:r>
              <a:rPr lang="en-US" sz="1100" dirty="0">
                <a:latin typeface="+mn-lt"/>
              </a:rPr>
              <a:t>49% of all businesses </a:t>
            </a:r>
            <a:r>
              <a:rPr lang="en-US" sz="1100" dirty="0"/>
              <a:t>were located in Torbay including 48% of these who were based in Brixham.  The remaining 51% of businesses were based elsewhere in the county including 21% in the South Hams.</a:t>
            </a:r>
          </a:p>
          <a:p>
            <a:pPr marL="171450" indent="-171450">
              <a:lnSpc>
                <a:spcPct val="120000"/>
              </a:lnSpc>
              <a:spcBef>
                <a:spcPts val="312"/>
              </a:spcBef>
              <a:buFont typeface="Arial" panose="020B0604020202020204" pitchFamily="34" charset="0"/>
              <a:buChar char="•"/>
              <a:defRPr/>
            </a:pPr>
            <a:endParaRPr lang="en-US" sz="800" dirty="0"/>
          </a:p>
          <a:p>
            <a:pPr marL="171450" indent="-171450">
              <a:lnSpc>
                <a:spcPct val="120000"/>
              </a:lnSpc>
              <a:spcBef>
                <a:spcPts val="312"/>
              </a:spcBef>
              <a:buFont typeface="Arial" panose="020B0604020202020204" pitchFamily="34" charset="0"/>
              <a:buChar char="•"/>
              <a:defRPr/>
            </a:pPr>
            <a:r>
              <a:rPr lang="en-US" sz="1100" dirty="0">
                <a:latin typeface="+mn-lt"/>
              </a:rPr>
              <a:t>65% of all businesses </a:t>
            </a:r>
            <a:r>
              <a:rPr lang="en-US" sz="1100" dirty="0"/>
              <a:t>were accommodation providers.  </a:t>
            </a:r>
            <a:r>
              <a:rPr lang="en-US" sz="1100" dirty="0">
                <a:latin typeface="+mn-lt"/>
              </a:rPr>
              <a:t>13% were a food and drinks related business, 6% in each case were a visitor or leisure attraction or another type of business and 4% were a retail business (excl. </a:t>
            </a:r>
            <a:r>
              <a:rPr lang="en-US" sz="1100" dirty="0"/>
              <a:t>food and drinks).  3% were a sports or activities-based business and 2% were a self catering agency.</a:t>
            </a:r>
          </a:p>
          <a:p>
            <a:pPr>
              <a:lnSpc>
                <a:spcPct val="120000"/>
              </a:lnSpc>
              <a:spcBef>
                <a:spcPts val="312"/>
              </a:spcBef>
              <a:defRPr/>
            </a:pPr>
            <a:endParaRPr lang="en-US" sz="800" dirty="0"/>
          </a:p>
        </p:txBody>
      </p:sp>
      <p:sp>
        <p:nvSpPr>
          <p:cNvPr id="2" name="Slide Number Placeholder 1">
            <a:extLst>
              <a:ext uri="{FF2B5EF4-FFF2-40B4-BE49-F238E27FC236}">
                <a16:creationId xmlns:a16="http://schemas.microsoft.com/office/drawing/2014/main" id="{9BE72EA5-1121-B467-EACB-2B24E6720FF2}"/>
              </a:ext>
            </a:extLst>
          </p:cNvPr>
          <p:cNvSpPr>
            <a:spLocks noGrp="1"/>
          </p:cNvSpPr>
          <p:nvPr>
            <p:ph type="sldNum" sz="quarter" idx="12"/>
          </p:nvPr>
        </p:nvSpPr>
        <p:spPr>
          <a:xfrm>
            <a:off x="6976864" y="6534363"/>
            <a:ext cx="2133600" cy="365125"/>
          </a:xfrm>
        </p:spPr>
        <p:txBody>
          <a:bodyPr/>
          <a:lstStyle/>
          <a:p>
            <a:fld id="{F9499BC9-3262-48D8-BE6C-850D19DED04D}" type="slidenum">
              <a:rPr lang="en-GB" smtClean="0"/>
              <a:pPr/>
              <a:t>2</a:t>
            </a:fld>
            <a:endParaRPr lang="en-GB" dirty="0"/>
          </a:p>
        </p:txBody>
      </p:sp>
    </p:spTree>
    <p:extLst>
      <p:ext uri="{BB962C8B-B14F-4D97-AF65-F5344CB8AC3E}">
        <p14:creationId xmlns:p14="http://schemas.microsoft.com/office/powerpoint/2010/main" val="2563572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54868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C61D8D0-1EF1-9AD0-95CF-045E5A95EAA5}"/>
              </a:ext>
            </a:extLst>
          </p:cNvPr>
          <p:cNvSpPr txBox="1"/>
          <p:nvPr/>
        </p:nvSpPr>
        <p:spPr>
          <a:xfrm>
            <a:off x="143508" y="576908"/>
            <a:ext cx="8856984" cy="3534237"/>
          </a:xfrm>
          <a:prstGeom prst="rect">
            <a:avLst/>
          </a:prstGeom>
          <a:noFill/>
        </p:spPr>
        <p:txBody>
          <a:bodyPr wrap="square">
            <a:spAutoFit/>
          </a:bodyPr>
          <a:lstStyle/>
          <a:p>
            <a:pPr>
              <a:lnSpc>
                <a:spcPct val="120000"/>
              </a:lnSpc>
              <a:spcBef>
                <a:spcPts val="312"/>
              </a:spcBef>
              <a:defRPr/>
            </a:pPr>
            <a:r>
              <a:rPr lang="en-US" sz="1100" b="1" u="sng" dirty="0"/>
              <a:t>Impacts of Cryptosporidium outbreak</a:t>
            </a:r>
          </a:p>
          <a:p>
            <a:pPr>
              <a:lnSpc>
                <a:spcPct val="120000"/>
              </a:lnSpc>
              <a:spcBef>
                <a:spcPts val="312"/>
              </a:spcBef>
              <a:defRPr/>
            </a:pPr>
            <a:endParaRPr lang="en-US" sz="800" dirty="0">
              <a:solidFill>
                <a:srgbClr val="2B2B2B"/>
              </a:solidFill>
              <a:highlight>
                <a:srgbClr val="FFFFFF"/>
              </a:highlight>
            </a:endParaRPr>
          </a:p>
          <a:p>
            <a:pPr marL="285750" indent="-285750" eaLnBrk="1" hangingPunct="1">
              <a:lnSpc>
                <a:spcPct val="120000"/>
              </a:lnSpc>
              <a:spcBef>
                <a:spcPts val="312"/>
              </a:spcBef>
              <a:buFont typeface="Arial" panose="020B0604020202020204" pitchFamily="34" charset="0"/>
              <a:buChar char="•"/>
              <a:defRPr/>
            </a:pPr>
            <a:r>
              <a:rPr lang="en-GB" sz="1100" b="1" dirty="0">
                <a:latin typeface="Calibri" pitchFamily="34" charset="0"/>
                <a:ea typeface="+mj-ea"/>
                <a:cs typeface="Calibri" pitchFamily="34" charset="0"/>
              </a:rPr>
              <a:t>50% of Devon businesses said their business levels had been impacted since the 15</a:t>
            </a:r>
            <a:r>
              <a:rPr lang="en-GB" sz="1100" b="1" baseline="30000" dirty="0">
                <a:latin typeface="Calibri" pitchFamily="34" charset="0"/>
                <a:ea typeface="+mj-ea"/>
                <a:cs typeface="Calibri" pitchFamily="34" charset="0"/>
              </a:rPr>
              <a:t>th</a:t>
            </a:r>
            <a:r>
              <a:rPr lang="en-GB" sz="1100" b="1" dirty="0">
                <a:latin typeface="Calibri" pitchFamily="34" charset="0"/>
                <a:ea typeface="+mj-ea"/>
                <a:cs typeface="Calibri" pitchFamily="34" charset="0"/>
              </a:rPr>
              <a:t> May 2024 as a direct result of the Cryptosporidium outbreak.  20% said they had not been impacted and 30% didn’t know/were unsure of any impact at the time of completing the survey.</a:t>
            </a:r>
          </a:p>
          <a:p>
            <a:pPr eaLnBrk="1" hangingPunct="1">
              <a:lnSpc>
                <a:spcPct val="120000"/>
              </a:lnSpc>
              <a:spcBef>
                <a:spcPts val="312"/>
              </a:spcBef>
              <a:defRPr/>
            </a:pPr>
            <a:endParaRPr lang="en-GB" sz="800" dirty="0">
              <a:latin typeface="Calibri" pitchFamily="34" charset="0"/>
              <a:ea typeface="+mj-ea"/>
              <a:cs typeface="Calibri" pitchFamily="34" charset="0"/>
            </a:endParaRPr>
          </a:p>
          <a:p>
            <a:pPr marL="285750" indent="-285750" eaLnBrk="1" hangingPunct="1">
              <a:lnSpc>
                <a:spcPct val="120000"/>
              </a:lnSpc>
              <a:spcBef>
                <a:spcPts val="312"/>
              </a:spcBef>
              <a:buFont typeface="Arial" panose="020B0604020202020204" pitchFamily="34" charset="0"/>
              <a:buChar char="•"/>
              <a:defRPr/>
            </a:pPr>
            <a:r>
              <a:rPr lang="en-GB" sz="1100" dirty="0">
                <a:latin typeface="Calibri" pitchFamily="34" charset="0"/>
                <a:ea typeface="+mj-ea"/>
                <a:cs typeface="Calibri" pitchFamily="34" charset="0"/>
              </a:rPr>
              <a:t>The impacted proportion increased to 67% of all businesses located in Torbay and decreased to 33% of businesses based elsewhere in the rest of Devon. </a:t>
            </a:r>
          </a:p>
          <a:p>
            <a:pPr marL="285750" indent="-285750" eaLnBrk="1" hangingPunct="1">
              <a:lnSpc>
                <a:spcPct val="120000"/>
              </a:lnSpc>
              <a:spcBef>
                <a:spcPts val="312"/>
              </a:spcBef>
              <a:buFont typeface="Arial" panose="020B0604020202020204" pitchFamily="34" charset="0"/>
              <a:buChar char="•"/>
              <a:defRPr/>
            </a:pPr>
            <a:endParaRPr lang="en-GB" sz="800" dirty="0">
              <a:latin typeface="Calibri" pitchFamily="34" charset="0"/>
              <a:ea typeface="+mj-ea"/>
              <a:cs typeface="Calibri" pitchFamily="34" charset="0"/>
            </a:endParaRPr>
          </a:p>
          <a:p>
            <a:pPr marL="285750" indent="-285750" eaLnBrk="1" hangingPunct="1">
              <a:lnSpc>
                <a:spcPct val="120000"/>
              </a:lnSpc>
              <a:spcBef>
                <a:spcPts val="312"/>
              </a:spcBef>
              <a:buFont typeface="Arial" panose="020B0604020202020204" pitchFamily="34" charset="0"/>
              <a:buChar char="•"/>
              <a:defRPr/>
            </a:pPr>
            <a:r>
              <a:rPr lang="en-US" sz="1100" dirty="0">
                <a:latin typeface="Calibri" pitchFamily="34" charset="0"/>
                <a:ea typeface="+mj-ea"/>
                <a:cs typeface="Calibri" pitchFamily="34" charset="0"/>
              </a:rPr>
              <a:t>The impacted proportion increased to 86% of all businesses located in </a:t>
            </a:r>
            <a:r>
              <a:rPr lang="en-US" sz="1100" dirty="0" err="1">
                <a:latin typeface="Calibri" pitchFamily="34" charset="0"/>
                <a:ea typeface="+mj-ea"/>
                <a:cs typeface="Calibri" pitchFamily="34" charset="0"/>
              </a:rPr>
              <a:t>Brixham</a:t>
            </a:r>
            <a:r>
              <a:rPr lang="en-US" sz="1100" dirty="0">
                <a:latin typeface="Calibri" pitchFamily="34" charset="0"/>
                <a:ea typeface="+mj-ea"/>
                <a:cs typeface="Calibri" pitchFamily="34" charset="0"/>
              </a:rPr>
              <a:t>. 57% of Paignton businesses were impacted, 46% of Torquay businesses and 54% of businesses based elsewhere in Torbay.</a:t>
            </a:r>
            <a:endParaRPr lang="en-GB" sz="1100" dirty="0">
              <a:latin typeface="Calibri" pitchFamily="34" charset="0"/>
              <a:ea typeface="+mj-ea"/>
              <a:cs typeface="Calibri" pitchFamily="34" charset="0"/>
            </a:endParaRPr>
          </a:p>
          <a:p>
            <a:pPr eaLnBrk="1" hangingPunct="1">
              <a:lnSpc>
                <a:spcPct val="120000"/>
              </a:lnSpc>
              <a:spcBef>
                <a:spcPts val="312"/>
              </a:spcBef>
              <a:defRPr/>
            </a:pPr>
            <a:endParaRPr lang="en-GB" sz="800" dirty="0">
              <a:latin typeface="Calibri" pitchFamily="34" charset="0"/>
              <a:ea typeface="+mj-ea"/>
              <a:cs typeface="Calibri" pitchFamily="34" charset="0"/>
            </a:endParaRPr>
          </a:p>
          <a:p>
            <a:pPr marL="285750" indent="-285750" eaLnBrk="1" hangingPunct="1">
              <a:lnSpc>
                <a:spcPct val="120000"/>
              </a:lnSpc>
              <a:spcBef>
                <a:spcPts val="312"/>
              </a:spcBef>
              <a:buFont typeface="Arial" panose="020B0604020202020204" pitchFamily="34" charset="0"/>
              <a:buChar char="•"/>
              <a:defRPr/>
            </a:pPr>
            <a:r>
              <a:rPr lang="en-GB" sz="1100" dirty="0">
                <a:latin typeface="Calibri" pitchFamily="34" charset="0"/>
                <a:ea typeface="+mj-ea"/>
                <a:cs typeface="Calibri" pitchFamily="34" charset="0"/>
              </a:rPr>
              <a:t>Of the 50% of all businesses who said the outbreak had affected their business levels, 100% of these businesses said their turnover had been impacted negatively as a result of the outbreak (no change by area).</a:t>
            </a:r>
          </a:p>
          <a:p>
            <a:pPr marL="285750" indent="-285750" eaLnBrk="1" hangingPunct="1">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eaLnBrk="1" hangingPunct="1">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eaLnBrk="1" hangingPunct="1">
              <a:lnSpc>
                <a:spcPct val="120000"/>
              </a:lnSpc>
              <a:spcBef>
                <a:spcPts val="312"/>
              </a:spcBef>
              <a:defRPr/>
            </a:pPr>
            <a:endParaRPr lang="en-GB" sz="800" dirty="0">
              <a:latin typeface="Calibri" pitchFamily="34" charset="0"/>
              <a:ea typeface="+mj-ea"/>
              <a:cs typeface="Calibri" pitchFamily="34" charset="0"/>
            </a:endParaRPr>
          </a:p>
        </p:txBody>
      </p:sp>
      <p:sp>
        <p:nvSpPr>
          <p:cNvPr id="2" name="Rectangle 1">
            <a:extLst>
              <a:ext uri="{FF2B5EF4-FFF2-40B4-BE49-F238E27FC236}">
                <a16:creationId xmlns:a16="http://schemas.microsoft.com/office/drawing/2014/main" id="{ED780ECE-1567-61CA-9AEC-8AC885D5E95A}"/>
              </a:ext>
            </a:extLst>
          </p:cNvPr>
          <p:cNvSpPr/>
          <p:nvPr/>
        </p:nvSpPr>
        <p:spPr>
          <a:xfrm>
            <a:off x="111932" y="-11125"/>
            <a:ext cx="1635704" cy="471539"/>
          </a:xfrm>
          <a:prstGeom prst="rect">
            <a:avLst/>
          </a:prstGeom>
        </p:spPr>
        <p:txBody>
          <a:bodyPr wrap="none">
            <a:spAutoFit/>
          </a:bodyPr>
          <a:lstStyle/>
          <a:p>
            <a:pPr fontAlgn="base">
              <a:lnSpc>
                <a:spcPct val="120000"/>
              </a:lnSpc>
              <a:spcBef>
                <a:spcPct val="50000"/>
              </a:spcBef>
              <a:spcAft>
                <a:spcPct val="0"/>
              </a:spcAft>
              <a:defRPr/>
            </a:pPr>
            <a:r>
              <a:rPr lang="en-US" sz="2200" b="1" dirty="0">
                <a:solidFill>
                  <a:schemeClr val="accent1">
                    <a:lumMod val="75000"/>
                  </a:schemeClr>
                </a:solidFill>
                <a:latin typeface="Calibri" pitchFamily="34" charset="0"/>
                <a:ea typeface="+mj-ea"/>
                <a:cs typeface="Calibri" pitchFamily="34" charset="0"/>
              </a:rPr>
              <a:t>K</a:t>
            </a:r>
            <a:r>
              <a:rPr lang="en-GB" sz="2200" b="1" dirty="0">
                <a:solidFill>
                  <a:schemeClr val="accent1">
                    <a:lumMod val="75000"/>
                  </a:schemeClr>
                </a:solidFill>
                <a:latin typeface="Calibri" pitchFamily="34" charset="0"/>
                <a:ea typeface="+mj-ea"/>
                <a:cs typeface="Calibri" pitchFamily="34" charset="0"/>
              </a:rPr>
              <a:t>ey Findings</a:t>
            </a:r>
          </a:p>
        </p:txBody>
      </p:sp>
      <p:sp>
        <p:nvSpPr>
          <p:cNvPr id="6" name="Slide Number Placeholder 5">
            <a:extLst>
              <a:ext uri="{FF2B5EF4-FFF2-40B4-BE49-F238E27FC236}">
                <a16:creationId xmlns:a16="http://schemas.microsoft.com/office/drawing/2014/main" id="{8D666E94-007D-1A09-6295-ABE9356FF02B}"/>
              </a:ext>
            </a:extLst>
          </p:cNvPr>
          <p:cNvSpPr>
            <a:spLocks noGrp="1"/>
          </p:cNvSpPr>
          <p:nvPr>
            <p:ph type="sldNum" sz="quarter" idx="12"/>
          </p:nvPr>
        </p:nvSpPr>
        <p:spPr>
          <a:xfrm>
            <a:off x="6938646" y="6492875"/>
            <a:ext cx="2133600" cy="365125"/>
          </a:xfrm>
        </p:spPr>
        <p:txBody>
          <a:bodyPr/>
          <a:lstStyle/>
          <a:p>
            <a:fld id="{F9499BC9-3262-48D8-BE6C-850D19DED04D}" type="slidenum">
              <a:rPr lang="en-GB" smtClean="0"/>
              <a:pPr/>
              <a:t>3</a:t>
            </a:fld>
            <a:endParaRPr lang="en-GB" dirty="0"/>
          </a:p>
        </p:txBody>
      </p:sp>
    </p:spTree>
    <p:extLst>
      <p:ext uri="{BB962C8B-B14F-4D97-AF65-F5344CB8AC3E}">
        <p14:creationId xmlns:p14="http://schemas.microsoft.com/office/powerpoint/2010/main" val="3872618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5F13B66-547E-E895-4B08-28591FAEA2DF}"/>
              </a:ext>
            </a:extLst>
          </p:cNvPr>
          <p:cNvSpPr txBox="1"/>
          <p:nvPr/>
        </p:nvSpPr>
        <p:spPr>
          <a:xfrm>
            <a:off x="111932" y="596659"/>
            <a:ext cx="8974436" cy="2099357"/>
          </a:xfrm>
          <a:prstGeom prst="rect">
            <a:avLst/>
          </a:prstGeom>
          <a:noFill/>
        </p:spPr>
        <p:txBody>
          <a:bodyPr wrap="square">
            <a:spAutoFit/>
          </a:bodyPr>
          <a:lstStyle/>
          <a:p>
            <a:pPr marL="171450" indent="-171450">
              <a:lnSpc>
                <a:spcPct val="120000"/>
              </a:lnSpc>
              <a:spcBef>
                <a:spcPts val="336"/>
              </a:spcBef>
              <a:buSzPct val="80000"/>
              <a:buFont typeface="Arial" panose="020B0604020202020204" pitchFamily="34" charset="0"/>
              <a:buChar char="•"/>
              <a:defRPr/>
            </a:pPr>
            <a:r>
              <a:rPr lang="en-GB" sz="1100" dirty="0">
                <a:latin typeface="+mn-lt"/>
              </a:rPr>
              <a:t>Shown below and overleaf are the impacts calculated through survey data.  These are the total impacts of the loss of direct visitor spend in the named areas in May 2024 and June 2024, covering both staying and day visitors lost and their spend in the key tourism related sectors of accommodation, retail, food &amp; drink, attractions/entertainment and travel and transport.</a:t>
            </a:r>
          </a:p>
          <a:p>
            <a:pPr marL="171450" indent="-171450">
              <a:lnSpc>
                <a:spcPct val="120000"/>
              </a:lnSpc>
              <a:spcBef>
                <a:spcPts val="336"/>
              </a:spcBef>
              <a:buSzPct val="80000"/>
              <a:buFont typeface="Arial" panose="020B0604020202020204" pitchFamily="34" charset="0"/>
              <a:buChar char="•"/>
              <a:defRPr/>
            </a:pPr>
            <a:endParaRPr lang="en-GB" sz="1100" dirty="0"/>
          </a:p>
          <a:p>
            <a:pPr marL="171450" indent="-171450">
              <a:lnSpc>
                <a:spcPct val="120000"/>
              </a:lnSpc>
              <a:spcBef>
                <a:spcPts val="336"/>
              </a:spcBef>
              <a:buSzPct val="80000"/>
              <a:buFont typeface="Arial" panose="020B0604020202020204" pitchFamily="34" charset="0"/>
              <a:buChar char="•"/>
              <a:defRPr/>
            </a:pPr>
            <a:r>
              <a:rPr lang="en-US" sz="1100" b="1" dirty="0">
                <a:latin typeface="+mn-lt"/>
              </a:rPr>
              <a:t>The total lost visitor spend in Devon estimated for May &amp; June 2024 combined as a result of the outbreak was £34m including £10m in Torbay and £24m elsewhere in the rest of the county. £3.7m of the lost visitor spend in Torbay was in </a:t>
            </a:r>
            <a:r>
              <a:rPr lang="en-US" sz="1100" b="1" dirty="0" err="1">
                <a:latin typeface="+mn-lt"/>
              </a:rPr>
              <a:t>Brixham</a:t>
            </a:r>
            <a:r>
              <a:rPr lang="en-US" sz="1100" b="1" dirty="0">
                <a:latin typeface="+mn-lt"/>
              </a:rPr>
              <a:t> and £3.5m in Torquay.</a:t>
            </a:r>
          </a:p>
          <a:p>
            <a:pPr marL="171450" indent="-171450">
              <a:lnSpc>
                <a:spcPct val="120000"/>
              </a:lnSpc>
              <a:spcBef>
                <a:spcPts val="336"/>
              </a:spcBef>
              <a:buSzPct val="80000"/>
              <a:buFont typeface="Arial" panose="020B0604020202020204" pitchFamily="34" charset="0"/>
              <a:buChar char="•"/>
              <a:defRPr/>
            </a:pPr>
            <a:endParaRPr lang="en-GB" sz="1100" b="1" dirty="0">
              <a:latin typeface="+mn-lt"/>
            </a:endParaRPr>
          </a:p>
          <a:p>
            <a:pPr marL="171450" indent="-171450">
              <a:lnSpc>
                <a:spcPct val="120000"/>
              </a:lnSpc>
              <a:spcBef>
                <a:spcPts val="336"/>
              </a:spcBef>
              <a:buSzPct val="80000"/>
              <a:buFont typeface="Arial" panose="020B0604020202020204" pitchFamily="34" charset="0"/>
              <a:buChar char="•"/>
              <a:defRPr/>
            </a:pPr>
            <a:endParaRPr lang="en-GB" sz="1100" dirty="0"/>
          </a:p>
          <a:p>
            <a:pPr>
              <a:lnSpc>
                <a:spcPct val="120000"/>
              </a:lnSpc>
              <a:spcBef>
                <a:spcPts val="336"/>
              </a:spcBef>
              <a:buSzPct val="80000"/>
              <a:defRPr/>
            </a:pPr>
            <a:endParaRPr lang="en-GB" sz="1100" dirty="0">
              <a:latin typeface="+mn-lt"/>
            </a:endParaRPr>
          </a:p>
        </p:txBody>
      </p:sp>
      <p:cxnSp>
        <p:nvCxnSpPr>
          <p:cNvPr id="11" name="Straight Connector 10"/>
          <p:cNvCxnSpPr/>
          <p:nvPr/>
        </p:nvCxnSpPr>
        <p:spPr>
          <a:xfrm flipV="1">
            <a:off x="16512" y="548680"/>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4B3F31E-1AF6-ED89-6AA6-FBFA1AEC8CB8}"/>
              </a:ext>
            </a:extLst>
          </p:cNvPr>
          <p:cNvSpPr/>
          <p:nvPr/>
        </p:nvSpPr>
        <p:spPr>
          <a:xfrm>
            <a:off x="111932" y="-11125"/>
            <a:ext cx="1635704" cy="471539"/>
          </a:xfrm>
          <a:prstGeom prst="rect">
            <a:avLst/>
          </a:prstGeom>
        </p:spPr>
        <p:txBody>
          <a:bodyPr wrap="none">
            <a:spAutoFit/>
          </a:bodyPr>
          <a:lstStyle/>
          <a:p>
            <a:pPr fontAlgn="base">
              <a:lnSpc>
                <a:spcPct val="120000"/>
              </a:lnSpc>
              <a:spcBef>
                <a:spcPct val="50000"/>
              </a:spcBef>
              <a:spcAft>
                <a:spcPct val="0"/>
              </a:spcAft>
              <a:defRPr/>
            </a:pPr>
            <a:r>
              <a:rPr lang="en-US" sz="2200" b="1" dirty="0">
                <a:solidFill>
                  <a:schemeClr val="accent1">
                    <a:lumMod val="75000"/>
                  </a:schemeClr>
                </a:solidFill>
                <a:latin typeface="Calibri" pitchFamily="34" charset="0"/>
                <a:ea typeface="+mj-ea"/>
                <a:cs typeface="Calibri" pitchFamily="34" charset="0"/>
              </a:rPr>
              <a:t>K</a:t>
            </a:r>
            <a:r>
              <a:rPr lang="en-GB" sz="2200" b="1" dirty="0">
                <a:solidFill>
                  <a:schemeClr val="accent1">
                    <a:lumMod val="75000"/>
                  </a:schemeClr>
                </a:solidFill>
                <a:latin typeface="Calibri" pitchFamily="34" charset="0"/>
                <a:ea typeface="+mj-ea"/>
                <a:cs typeface="Calibri" pitchFamily="34" charset="0"/>
              </a:rPr>
              <a:t>ey Findings</a:t>
            </a:r>
          </a:p>
        </p:txBody>
      </p:sp>
      <p:sp>
        <p:nvSpPr>
          <p:cNvPr id="12" name="Slide Number Placeholder 11">
            <a:extLst>
              <a:ext uri="{FF2B5EF4-FFF2-40B4-BE49-F238E27FC236}">
                <a16:creationId xmlns:a16="http://schemas.microsoft.com/office/drawing/2014/main" id="{3F2D9E88-87AA-1A5F-3885-D8EE6E29992F}"/>
              </a:ext>
            </a:extLst>
          </p:cNvPr>
          <p:cNvSpPr>
            <a:spLocks noGrp="1"/>
          </p:cNvSpPr>
          <p:nvPr>
            <p:ph type="sldNum" sz="quarter" idx="12"/>
          </p:nvPr>
        </p:nvSpPr>
        <p:spPr/>
        <p:txBody>
          <a:bodyPr/>
          <a:lstStyle/>
          <a:p>
            <a:fld id="{F9499BC9-3262-48D8-BE6C-850D19DED04D}" type="slidenum">
              <a:rPr lang="en-GB" smtClean="0"/>
              <a:pPr/>
              <a:t>4</a:t>
            </a:fld>
            <a:endParaRPr lang="en-GB" dirty="0"/>
          </a:p>
        </p:txBody>
      </p:sp>
      <p:graphicFrame>
        <p:nvGraphicFramePr>
          <p:cNvPr id="3" name="Table 2">
            <a:extLst>
              <a:ext uri="{FF2B5EF4-FFF2-40B4-BE49-F238E27FC236}">
                <a16:creationId xmlns:a16="http://schemas.microsoft.com/office/drawing/2014/main" id="{788EC8DB-FC93-6940-B030-468A27BD79C3}"/>
              </a:ext>
            </a:extLst>
          </p:cNvPr>
          <p:cNvGraphicFramePr>
            <a:graphicFrameLocks noGrp="1"/>
          </p:cNvGraphicFramePr>
          <p:nvPr>
            <p:extLst>
              <p:ext uri="{D42A27DB-BD31-4B8C-83A1-F6EECF244321}">
                <p14:modId xmlns:p14="http://schemas.microsoft.com/office/powerpoint/2010/main" val="4077615356"/>
              </p:ext>
            </p:extLst>
          </p:nvPr>
        </p:nvGraphicFramePr>
        <p:xfrm>
          <a:off x="251520" y="2060848"/>
          <a:ext cx="8406664" cy="1551032"/>
        </p:xfrm>
        <a:graphic>
          <a:graphicData uri="http://schemas.openxmlformats.org/drawingml/2006/table">
            <a:tbl>
              <a:tblPr firstRow="1" bandRow="1">
                <a:tableStyleId>{5C22544A-7EE6-4342-B048-85BDC9FD1C3A}</a:tableStyleId>
              </a:tblPr>
              <a:tblGrid>
                <a:gridCol w="2988000">
                  <a:extLst>
                    <a:ext uri="{9D8B030D-6E8A-4147-A177-3AD203B41FA5}">
                      <a16:colId xmlns:a16="http://schemas.microsoft.com/office/drawing/2014/main" val="2028842683"/>
                    </a:ext>
                  </a:extLst>
                </a:gridCol>
                <a:gridCol w="677333">
                  <a:extLst>
                    <a:ext uri="{9D8B030D-6E8A-4147-A177-3AD203B41FA5}">
                      <a16:colId xmlns:a16="http://schemas.microsoft.com/office/drawing/2014/main" val="1449012451"/>
                    </a:ext>
                  </a:extLst>
                </a:gridCol>
                <a:gridCol w="619139">
                  <a:extLst>
                    <a:ext uri="{9D8B030D-6E8A-4147-A177-3AD203B41FA5}">
                      <a16:colId xmlns:a16="http://schemas.microsoft.com/office/drawing/2014/main" val="1395046725"/>
                    </a:ext>
                  </a:extLst>
                </a:gridCol>
                <a:gridCol w="735527">
                  <a:extLst>
                    <a:ext uri="{9D8B030D-6E8A-4147-A177-3AD203B41FA5}">
                      <a16:colId xmlns:a16="http://schemas.microsoft.com/office/drawing/2014/main" val="2429925454"/>
                    </a:ext>
                  </a:extLst>
                </a:gridCol>
                <a:gridCol w="236553">
                  <a:extLst>
                    <a:ext uri="{9D8B030D-6E8A-4147-A177-3AD203B41FA5}">
                      <a16:colId xmlns:a16="http://schemas.microsoft.com/office/drawing/2014/main" val="3685442042"/>
                    </a:ext>
                  </a:extLst>
                </a:gridCol>
                <a:gridCol w="787528">
                  <a:extLst>
                    <a:ext uri="{9D8B030D-6E8A-4147-A177-3AD203B41FA5}">
                      <a16:colId xmlns:a16="http://schemas.microsoft.com/office/drawing/2014/main" val="669992756"/>
                    </a:ext>
                  </a:extLst>
                </a:gridCol>
                <a:gridCol w="787528">
                  <a:extLst>
                    <a:ext uri="{9D8B030D-6E8A-4147-A177-3AD203B41FA5}">
                      <a16:colId xmlns:a16="http://schemas.microsoft.com/office/drawing/2014/main" val="1050033184"/>
                    </a:ext>
                  </a:extLst>
                </a:gridCol>
                <a:gridCol w="787528">
                  <a:extLst>
                    <a:ext uri="{9D8B030D-6E8A-4147-A177-3AD203B41FA5}">
                      <a16:colId xmlns:a16="http://schemas.microsoft.com/office/drawing/2014/main" val="3203924320"/>
                    </a:ext>
                  </a:extLst>
                </a:gridCol>
                <a:gridCol w="787528">
                  <a:extLst>
                    <a:ext uri="{9D8B030D-6E8A-4147-A177-3AD203B41FA5}">
                      <a16:colId xmlns:a16="http://schemas.microsoft.com/office/drawing/2014/main" val="4284177762"/>
                    </a:ext>
                  </a:extLst>
                </a:gridCol>
              </a:tblGrid>
              <a:tr h="555419">
                <a:tc>
                  <a:txBody>
                    <a:bodyPr/>
                    <a:lstStyle/>
                    <a:p>
                      <a:r>
                        <a:rPr lang="en-US" sz="1100" dirty="0"/>
                        <a:t>May &amp; June impacts 2024</a:t>
                      </a:r>
                      <a:endParaRPr lang="en-GB" sz="1100" dirty="0"/>
                    </a:p>
                  </a:txBody>
                  <a:tcPr anchor="ctr"/>
                </a:tc>
                <a:tc>
                  <a:txBody>
                    <a:bodyPr/>
                    <a:lstStyle/>
                    <a:p>
                      <a:pPr algn="ctr"/>
                      <a:r>
                        <a:rPr lang="en-US" sz="1100" dirty="0"/>
                        <a:t>Devon County</a:t>
                      </a:r>
                      <a:endParaRPr lang="en-GB" sz="1100" dirty="0"/>
                    </a:p>
                  </a:txBody>
                  <a:tcPr anchor="ctr"/>
                </a:tc>
                <a:tc>
                  <a:txBody>
                    <a:bodyPr/>
                    <a:lstStyle/>
                    <a:p>
                      <a:pPr algn="ctr"/>
                      <a:r>
                        <a:rPr lang="en-US" sz="1100" dirty="0"/>
                        <a:t>Torbay</a:t>
                      </a:r>
                      <a:endParaRPr lang="en-GB" sz="1100" dirty="0"/>
                    </a:p>
                  </a:txBody>
                  <a:tcPr anchor="ctr"/>
                </a:tc>
                <a:tc>
                  <a:txBody>
                    <a:bodyPr/>
                    <a:lstStyle/>
                    <a:p>
                      <a:pPr algn="ctr"/>
                      <a:r>
                        <a:rPr lang="en-US" sz="1100" dirty="0"/>
                        <a:t>Rest of Devon</a:t>
                      </a:r>
                      <a:endParaRPr lang="en-GB" sz="1100" dirty="0"/>
                    </a:p>
                  </a:txBody>
                  <a:tcPr anchor="ctr"/>
                </a:tc>
                <a:tc>
                  <a:txBody>
                    <a:bodyPr/>
                    <a:lstStyle/>
                    <a:p>
                      <a:pPr algn="ctr"/>
                      <a:endParaRPr lang="en-GB" sz="1100" dirty="0"/>
                    </a:p>
                  </a:txBody>
                  <a:tcPr anchor="ctr"/>
                </a:tc>
                <a:tc>
                  <a:txBody>
                    <a:bodyPr/>
                    <a:lstStyle/>
                    <a:p>
                      <a:pPr algn="ctr"/>
                      <a:r>
                        <a:rPr lang="en-US" sz="1100" dirty="0"/>
                        <a:t>Brixham</a:t>
                      </a:r>
                      <a:endParaRPr lang="en-GB" sz="1100" dirty="0"/>
                    </a:p>
                  </a:txBody>
                  <a:tcPr anchor="ctr"/>
                </a:tc>
                <a:tc>
                  <a:txBody>
                    <a:bodyPr/>
                    <a:lstStyle/>
                    <a:p>
                      <a:pPr algn="ctr"/>
                      <a:r>
                        <a:rPr lang="en-US" sz="1100" dirty="0"/>
                        <a:t>Paignton</a:t>
                      </a:r>
                      <a:endParaRPr lang="en-GB" sz="1100" dirty="0"/>
                    </a:p>
                  </a:txBody>
                  <a:tcPr anchor="ctr"/>
                </a:tc>
                <a:tc>
                  <a:txBody>
                    <a:bodyPr/>
                    <a:lstStyle/>
                    <a:p>
                      <a:pPr algn="ctr"/>
                      <a:r>
                        <a:rPr lang="en-US" sz="1100" dirty="0"/>
                        <a:t>Torquay</a:t>
                      </a:r>
                      <a:endParaRPr lang="en-GB" sz="1100" dirty="0"/>
                    </a:p>
                  </a:txBody>
                  <a:tcPr anchor="ctr"/>
                </a:tc>
                <a:tc>
                  <a:txBody>
                    <a:bodyPr/>
                    <a:lstStyle/>
                    <a:p>
                      <a:pPr algn="ctr"/>
                      <a:r>
                        <a:rPr lang="en-US" sz="1100" dirty="0"/>
                        <a:t>Other Torbay</a:t>
                      </a:r>
                      <a:endParaRPr lang="en-GB" sz="1100" dirty="0"/>
                    </a:p>
                  </a:txBody>
                  <a:tcPr anchor="ctr"/>
                </a:tc>
                <a:extLst>
                  <a:ext uri="{0D108BD9-81ED-4DB2-BD59-A6C34878D82A}">
                    <a16:rowId xmlns:a16="http://schemas.microsoft.com/office/drawing/2014/main" val="592693085"/>
                  </a:ext>
                </a:extLst>
              </a:tr>
              <a:tr h="331871">
                <a:tc>
                  <a:txBody>
                    <a:bodyPr/>
                    <a:lstStyle/>
                    <a:p>
                      <a:r>
                        <a:rPr lang="en-US" sz="1100" b="1" dirty="0"/>
                        <a:t>Total lost visitor spend</a:t>
                      </a:r>
                      <a:endParaRPr lang="en-GB" sz="1100" b="1" dirty="0"/>
                    </a:p>
                  </a:txBody>
                  <a:tcPr anchor="ctr"/>
                </a:tc>
                <a:tc>
                  <a:txBody>
                    <a:bodyPr/>
                    <a:lstStyle/>
                    <a:p>
                      <a:pPr algn="ctr"/>
                      <a:r>
                        <a:rPr lang="en-US" sz="1100" b="1" dirty="0"/>
                        <a:t>£34m</a:t>
                      </a:r>
                      <a:endParaRPr lang="en-GB" sz="1100" b="1" dirty="0"/>
                    </a:p>
                  </a:txBody>
                  <a:tcPr anchor="ctr"/>
                </a:tc>
                <a:tc>
                  <a:txBody>
                    <a:bodyPr/>
                    <a:lstStyle/>
                    <a:p>
                      <a:pPr algn="ctr"/>
                      <a:r>
                        <a:rPr lang="en-US" sz="1100" b="1" dirty="0"/>
                        <a:t>£10m</a:t>
                      </a:r>
                      <a:endParaRPr lang="en-GB" sz="1100" b="1" dirty="0"/>
                    </a:p>
                  </a:txBody>
                  <a:tcPr anchor="ctr"/>
                </a:tc>
                <a:tc>
                  <a:txBody>
                    <a:bodyPr/>
                    <a:lstStyle/>
                    <a:p>
                      <a:pPr algn="ctr"/>
                      <a:r>
                        <a:rPr lang="en-US" sz="1100" b="1" dirty="0"/>
                        <a:t>£24m</a:t>
                      </a:r>
                      <a:endParaRPr lang="en-GB" sz="1100" b="1" dirty="0"/>
                    </a:p>
                  </a:txBody>
                  <a:tcPr anchor="ctr"/>
                </a:tc>
                <a:tc>
                  <a:txBody>
                    <a:bodyPr/>
                    <a:lstStyle/>
                    <a:p>
                      <a:pPr algn="ctr"/>
                      <a:endParaRPr lang="en-GB" sz="1100" b="1" dirty="0"/>
                    </a:p>
                  </a:txBody>
                  <a:tcPr anchor="ctr"/>
                </a:tc>
                <a:tc>
                  <a:txBody>
                    <a:bodyPr/>
                    <a:lstStyle/>
                    <a:p>
                      <a:pPr algn="ctr"/>
                      <a:r>
                        <a:rPr lang="en-US" sz="1100" b="1" dirty="0"/>
                        <a:t>£3.7m</a:t>
                      </a:r>
                      <a:endParaRPr lang="en-GB" sz="1100" b="1" dirty="0"/>
                    </a:p>
                  </a:txBody>
                  <a:tcPr anchor="ctr"/>
                </a:tc>
                <a:tc>
                  <a:txBody>
                    <a:bodyPr/>
                    <a:lstStyle/>
                    <a:p>
                      <a:pPr algn="ctr"/>
                      <a:r>
                        <a:rPr lang="en-US" sz="1100" b="1" dirty="0"/>
                        <a:t>£2.0m</a:t>
                      </a:r>
                      <a:endParaRPr lang="en-GB" sz="1100" b="1" dirty="0"/>
                    </a:p>
                  </a:txBody>
                  <a:tcPr anchor="ctr"/>
                </a:tc>
                <a:tc>
                  <a:txBody>
                    <a:bodyPr/>
                    <a:lstStyle/>
                    <a:p>
                      <a:pPr algn="ctr"/>
                      <a:r>
                        <a:rPr lang="en-US" sz="1100" b="1" dirty="0"/>
                        <a:t>£3.5m</a:t>
                      </a:r>
                      <a:endParaRPr lang="en-GB" sz="1100" b="1" dirty="0"/>
                    </a:p>
                  </a:txBody>
                  <a:tcPr anchor="ctr"/>
                </a:tc>
                <a:tc>
                  <a:txBody>
                    <a:bodyPr/>
                    <a:lstStyle/>
                    <a:p>
                      <a:pPr algn="ctr"/>
                      <a:r>
                        <a:rPr lang="en-US" sz="1100" b="1" dirty="0"/>
                        <a:t>£0.7m</a:t>
                      </a:r>
                      <a:endParaRPr lang="en-GB" sz="1100" b="1" dirty="0"/>
                    </a:p>
                  </a:txBody>
                  <a:tcPr anchor="ctr"/>
                </a:tc>
                <a:extLst>
                  <a:ext uri="{0D108BD9-81ED-4DB2-BD59-A6C34878D82A}">
                    <a16:rowId xmlns:a16="http://schemas.microsoft.com/office/drawing/2014/main" val="2511810161"/>
                  </a:ext>
                </a:extLst>
              </a:tr>
              <a:tr h="331871">
                <a:tc>
                  <a:txBody>
                    <a:bodyPr/>
                    <a:lstStyle/>
                    <a:p>
                      <a:r>
                        <a:rPr lang="en-US" sz="1100" b="0" dirty="0"/>
                        <a:t>Total lost visitor spend on accommodation</a:t>
                      </a:r>
                      <a:endParaRPr lang="en-GB" sz="1100" b="0" dirty="0"/>
                    </a:p>
                  </a:txBody>
                  <a:tcPr anchor="ctr"/>
                </a:tc>
                <a:tc>
                  <a:txBody>
                    <a:bodyPr/>
                    <a:lstStyle/>
                    <a:p>
                      <a:pPr algn="ctr"/>
                      <a:r>
                        <a:rPr lang="en-US" sz="1100" b="0" dirty="0"/>
                        <a:t>£5.3m</a:t>
                      </a:r>
                      <a:endParaRPr lang="en-GB" sz="1100" b="0" dirty="0"/>
                    </a:p>
                  </a:txBody>
                  <a:tcPr anchor="ctr"/>
                </a:tc>
                <a:tc>
                  <a:txBody>
                    <a:bodyPr/>
                    <a:lstStyle/>
                    <a:p>
                      <a:pPr algn="ctr"/>
                      <a:r>
                        <a:rPr lang="en-US" sz="1100" b="0" dirty="0"/>
                        <a:t>£2.0m</a:t>
                      </a:r>
                      <a:endParaRPr lang="en-GB" sz="1100" b="0" dirty="0"/>
                    </a:p>
                  </a:txBody>
                  <a:tcPr anchor="ctr"/>
                </a:tc>
                <a:tc>
                  <a:txBody>
                    <a:bodyPr/>
                    <a:lstStyle/>
                    <a:p>
                      <a:pPr algn="ctr"/>
                      <a:r>
                        <a:rPr lang="en-GB" sz="1100" b="0" dirty="0"/>
                        <a:t>£3.3m</a:t>
                      </a:r>
                    </a:p>
                  </a:txBody>
                  <a:tcPr anchor="ctr"/>
                </a:tc>
                <a:tc>
                  <a:txBody>
                    <a:bodyPr/>
                    <a:lstStyle/>
                    <a:p>
                      <a:pPr algn="ctr"/>
                      <a:endParaRPr lang="en-GB" sz="1100" b="0" dirty="0"/>
                    </a:p>
                  </a:txBody>
                  <a:tcPr anchor="ctr"/>
                </a:tc>
                <a:tc>
                  <a:txBody>
                    <a:bodyPr/>
                    <a:lstStyle/>
                    <a:p>
                      <a:pPr algn="ctr"/>
                      <a:r>
                        <a:rPr lang="en-US" sz="1100" b="0" dirty="0"/>
                        <a:t>£0.6m</a:t>
                      </a:r>
                      <a:endParaRPr lang="en-GB" sz="1100" b="0" dirty="0"/>
                    </a:p>
                  </a:txBody>
                  <a:tcPr anchor="ctr"/>
                </a:tc>
                <a:tc>
                  <a:txBody>
                    <a:bodyPr/>
                    <a:lstStyle/>
                    <a:p>
                      <a:pPr algn="ctr"/>
                      <a:r>
                        <a:rPr lang="en-US" sz="1100" b="0" dirty="0"/>
                        <a:t>£0.6m</a:t>
                      </a:r>
                      <a:endParaRPr lang="en-GB" sz="1100" b="0" dirty="0"/>
                    </a:p>
                  </a:txBody>
                  <a:tcPr anchor="ctr"/>
                </a:tc>
                <a:tc>
                  <a:txBody>
                    <a:bodyPr/>
                    <a:lstStyle/>
                    <a:p>
                      <a:pPr algn="ctr"/>
                      <a:r>
                        <a:rPr lang="en-US" sz="1100" b="0" dirty="0"/>
                        <a:t>£0.7m</a:t>
                      </a:r>
                      <a:endParaRPr lang="en-GB" sz="1100" b="0" dirty="0"/>
                    </a:p>
                  </a:txBody>
                  <a:tcPr anchor="ctr"/>
                </a:tc>
                <a:tc>
                  <a:txBody>
                    <a:bodyPr/>
                    <a:lstStyle/>
                    <a:p>
                      <a:pPr algn="ctr"/>
                      <a:r>
                        <a:rPr lang="en-US" sz="1100" b="0" dirty="0"/>
                        <a:t>£0.1m</a:t>
                      </a:r>
                      <a:endParaRPr lang="en-GB" sz="1100" b="0" dirty="0"/>
                    </a:p>
                  </a:txBody>
                  <a:tcPr anchor="ctr"/>
                </a:tc>
                <a:extLst>
                  <a:ext uri="{0D108BD9-81ED-4DB2-BD59-A6C34878D82A}">
                    <a16:rowId xmlns:a16="http://schemas.microsoft.com/office/drawing/2014/main" val="3825525222"/>
                  </a:ext>
                </a:extLst>
              </a:tr>
              <a:tr h="331871">
                <a:tc>
                  <a:txBody>
                    <a:bodyPr/>
                    <a:lstStyle/>
                    <a:p>
                      <a:r>
                        <a:rPr lang="en-US" sz="1100" b="0" dirty="0"/>
                        <a:t>Total lost visitor spend on non- accommodation</a:t>
                      </a:r>
                      <a:endParaRPr lang="en-GB" sz="1100" b="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t>£28.7m</a:t>
                      </a:r>
                      <a:endParaRPr lang="en-GB" sz="1100" b="0" dirty="0"/>
                    </a:p>
                  </a:txBody>
                  <a:tcPr anchor="ctr"/>
                </a:tc>
                <a:tc>
                  <a:txBody>
                    <a:bodyPr/>
                    <a:lstStyle/>
                    <a:p>
                      <a:pPr algn="ctr"/>
                      <a:r>
                        <a:rPr lang="en-US" sz="1100" b="0" dirty="0"/>
                        <a:t>£8.0m</a:t>
                      </a:r>
                      <a:endParaRPr lang="en-GB" sz="1100" b="0" dirty="0"/>
                    </a:p>
                  </a:txBody>
                  <a:tcPr anchor="ctr"/>
                </a:tc>
                <a:tc>
                  <a:txBody>
                    <a:bodyPr/>
                    <a:lstStyle/>
                    <a:p>
                      <a:pPr algn="ctr"/>
                      <a:r>
                        <a:rPr lang="en-GB" sz="1100" b="0" dirty="0"/>
                        <a:t>£20.7m</a:t>
                      </a:r>
                    </a:p>
                  </a:txBody>
                  <a:tcPr anchor="ctr"/>
                </a:tc>
                <a:tc>
                  <a:txBody>
                    <a:bodyPr/>
                    <a:lstStyle/>
                    <a:p>
                      <a:pPr algn="ctr"/>
                      <a:endParaRPr lang="en-GB" sz="1100" b="0" dirty="0"/>
                    </a:p>
                  </a:txBody>
                  <a:tcPr anchor="ctr"/>
                </a:tc>
                <a:tc>
                  <a:txBody>
                    <a:bodyPr/>
                    <a:lstStyle/>
                    <a:p>
                      <a:pPr algn="ctr"/>
                      <a:r>
                        <a:rPr lang="en-US" sz="1100" b="0" dirty="0"/>
                        <a:t>£3.1m</a:t>
                      </a:r>
                      <a:endParaRPr lang="en-GB" sz="1100" b="0" dirty="0"/>
                    </a:p>
                  </a:txBody>
                  <a:tcPr anchor="ctr"/>
                </a:tc>
                <a:tc>
                  <a:txBody>
                    <a:bodyPr/>
                    <a:lstStyle/>
                    <a:p>
                      <a:pPr algn="ctr"/>
                      <a:r>
                        <a:rPr lang="en-US" sz="1100" b="0" dirty="0"/>
                        <a:t>£1.5m</a:t>
                      </a:r>
                      <a:endParaRPr lang="en-GB" sz="1100" b="0" dirty="0"/>
                    </a:p>
                  </a:txBody>
                  <a:tcPr anchor="ctr"/>
                </a:tc>
                <a:tc>
                  <a:txBody>
                    <a:bodyPr/>
                    <a:lstStyle/>
                    <a:p>
                      <a:pPr algn="ctr"/>
                      <a:r>
                        <a:rPr lang="en-US" sz="1100" b="0" dirty="0"/>
                        <a:t>£2.9m</a:t>
                      </a:r>
                      <a:endParaRPr lang="en-GB" sz="1100" b="0" dirty="0"/>
                    </a:p>
                  </a:txBody>
                  <a:tcPr anchor="ctr"/>
                </a:tc>
                <a:tc>
                  <a:txBody>
                    <a:bodyPr/>
                    <a:lstStyle/>
                    <a:p>
                      <a:pPr algn="ctr"/>
                      <a:r>
                        <a:rPr lang="en-US" sz="1100" b="0" dirty="0"/>
                        <a:t>£0.6m</a:t>
                      </a:r>
                      <a:endParaRPr lang="en-GB" sz="1100" b="0" dirty="0"/>
                    </a:p>
                  </a:txBody>
                  <a:tcPr anchor="ctr"/>
                </a:tc>
                <a:extLst>
                  <a:ext uri="{0D108BD9-81ED-4DB2-BD59-A6C34878D82A}">
                    <a16:rowId xmlns:a16="http://schemas.microsoft.com/office/drawing/2014/main" val="2840416025"/>
                  </a:ext>
                </a:extLst>
              </a:tr>
            </a:tbl>
          </a:graphicData>
        </a:graphic>
      </p:graphicFrame>
    </p:spTree>
    <p:extLst>
      <p:ext uri="{BB962C8B-B14F-4D97-AF65-F5344CB8AC3E}">
        <p14:creationId xmlns:p14="http://schemas.microsoft.com/office/powerpoint/2010/main" val="2395738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V="1">
            <a:off x="0" y="692696"/>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51520" y="149149"/>
            <a:ext cx="1635704" cy="471539"/>
          </a:xfrm>
          <a:prstGeom prst="rect">
            <a:avLst/>
          </a:prstGeom>
        </p:spPr>
        <p:txBody>
          <a:bodyPr wrap="none">
            <a:spAutoFit/>
          </a:bodyPr>
          <a:lstStyle/>
          <a:p>
            <a:pPr fontAlgn="base">
              <a:lnSpc>
                <a:spcPct val="120000"/>
              </a:lnSpc>
              <a:spcBef>
                <a:spcPct val="50000"/>
              </a:spcBef>
              <a:spcAft>
                <a:spcPct val="0"/>
              </a:spcAft>
              <a:defRPr/>
            </a:pPr>
            <a:r>
              <a:rPr lang="en-US" sz="2200" b="1" dirty="0">
                <a:solidFill>
                  <a:schemeClr val="accent1">
                    <a:lumMod val="75000"/>
                  </a:schemeClr>
                </a:solidFill>
                <a:latin typeface="Calibri" pitchFamily="34" charset="0"/>
                <a:ea typeface="+mj-ea"/>
                <a:cs typeface="Calibri" pitchFamily="34" charset="0"/>
              </a:rPr>
              <a:t>K</a:t>
            </a:r>
            <a:r>
              <a:rPr lang="en-GB" sz="2200" b="1" dirty="0">
                <a:solidFill>
                  <a:schemeClr val="accent1">
                    <a:lumMod val="75000"/>
                  </a:schemeClr>
                </a:solidFill>
                <a:latin typeface="Calibri" pitchFamily="34" charset="0"/>
                <a:ea typeface="+mj-ea"/>
                <a:cs typeface="Calibri" pitchFamily="34" charset="0"/>
              </a:rPr>
              <a:t>ey Findings</a:t>
            </a:r>
          </a:p>
        </p:txBody>
      </p:sp>
      <p:sp>
        <p:nvSpPr>
          <p:cNvPr id="3" name="TextBox 2">
            <a:extLst>
              <a:ext uri="{FF2B5EF4-FFF2-40B4-BE49-F238E27FC236}">
                <a16:creationId xmlns:a16="http://schemas.microsoft.com/office/drawing/2014/main" id="{7780ABA3-4514-C523-3E25-68C1FA2B2CD7}"/>
              </a:ext>
            </a:extLst>
          </p:cNvPr>
          <p:cNvSpPr txBox="1"/>
          <p:nvPr/>
        </p:nvSpPr>
        <p:spPr>
          <a:xfrm>
            <a:off x="403268" y="2276872"/>
            <a:ext cx="8740732" cy="2214773"/>
          </a:xfrm>
          <a:prstGeom prst="rect">
            <a:avLst/>
          </a:prstGeom>
          <a:noFill/>
        </p:spPr>
        <p:txBody>
          <a:bodyPr wrap="square">
            <a:spAutoFit/>
          </a:bodyPr>
          <a:lstStyle/>
          <a:p>
            <a:pPr>
              <a:lnSpc>
                <a:spcPct val="120000"/>
              </a:lnSpc>
              <a:spcBef>
                <a:spcPts val="312"/>
              </a:spcBef>
              <a:defRPr/>
            </a:pPr>
            <a:endParaRPr lang="en-US" sz="1100" dirty="0"/>
          </a:p>
          <a:p>
            <a:pPr>
              <a:lnSpc>
                <a:spcPct val="120000"/>
              </a:lnSpc>
              <a:spcBef>
                <a:spcPts val="312"/>
              </a:spcBef>
              <a:defRPr/>
            </a:pPr>
            <a:endParaRPr lang="en-US" sz="1100" dirty="0">
              <a:latin typeface="+mn-lt"/>
            </a:endParaRPr>
          </a:p>
          <a:p>
            <a:pPr>
              <a:lnSpc>
                <a:spcPct val="120000"/>
              </a:lnSpc>
              <a:spcBef>
                <a:spcPts val="312"/>
              </a:spcBef>
              <a:defRPr/>
            </a:pPr>
            <a:endParaRPr lang="en-US" sz="1100" dirty="0"/>
          </a:p>
          <a:p>
            <a:pPr>
              <a:lnSpc>
                <a:spcPct val="120000"/>
              </a:lnSpc>
              <a:spcBef>
                <a:spcPts val="312"/>
              </a:spcBef>
              <a:defRPr/>
            </a:pPr>
            <a:endParaRPr lang="en-US" sz="1100" dirty="0">
              <a:latin typeface="+mn-lt"/>
            </a:endParaRPr>
          </a:p>
          <a:p>
            <a:pPr>
              <a:lnSpc>
                <a:spcPct val="120000"/>
              </a:lnSpc>
              <a:spcBef>
                <a:spcPts val="312"/>
              </a:spcBef>
              <a:defRPr/>
            </a:pPr>
            <a:endParaRPr lang="en-US" sz="1100" dirty="0"/>
          </a:p>
          <a:p>
            <a:pPr>
              <a:lnSpc>
                <a:spcPct val="120000"/>
              </a:lnSpc>
              <a:spcBef>
                <a:spcPts val="312"/>
              </a:spcBef>
              <a:defRPr/>
            </a:pPr>
            <a:endParaRPr lang="en-US" sz="1100" dirty="0">
              <a:latin typeface="+mn-lt"/>
            </a:endParaRPr>
          </a:p>
          <a:p>
            <a:pPr>
              <a:lnSpc>
                <a:spcPct val="120000"/>
              </a:lnSpc>
              <a:spcBef>
                <a:spcPts val="312"/>
              </a:spcBef>
              <a:defRPr/>
            </a:pPr>
            <a:endParaRPr lang="en-US" sz="1100" dirty="0">
              <a:latin typeface="+mn-lt"/>
            </a:endParaRPr>
          </a:p>
          <a:p>
            <a:pPr>
              <a:lnSpc>
                <a:spcPct val="120000"/>
              </a:lnSpc>
              <a:spcBef>
                <a:spcPts val="312"/>
              </a:spcBef>
            </a:pPr>
            <a:endParaRPr lang="en-GB" sz="1100" dirty="0"/>
          </a:p>
          <a:p>
            <a:pPr>
              <a:lnSpc>
                <a:spcPct val="120000"/>
              </a:lnSpc>
              <a:spcBef>
                <a:spcPts val="312"/>
              </a:spcBef>
            </a:pPr>
            <a:endParaRPr lang="en-GB" sz="1100" dirty="0"/>
          </a:p>
        </p:txBody>
      </p:sp>
      <p:sp>
        <p:nvSpPr>
          <p:cNvPr id="5" name="TextBox 4">
            <a:extLst>
              <a:ext uri="{FF2B5EF4-FFF2-40B4-BE49-F238E27FC236}">
                <a16:creationId xmlns:a16="http://schemas.microsoft.com/office/drawing/2014/main" id="{1C61D8D0-1EF1-9AD0-95CF-045E5A95EAA5}"/>
              </a:ext>
            </a:extLst>
          </p:cNvPr>
          <p:cNvSpPr txBox="1"/>
          <p:nvPr/>
        </p:nvSpPr>
        <p:spPr>
          <a:xfrm>
            <a:off x="179512" y="770837"/>
            <a:ext cx="8856984" cy="6443623"/>
          </a:xfrm>
          <a:prstGeom prst="rect">
            <a:avLst/>
          </a:prstGeom>
          <a:noFill/>
        </p:spPr>
        <p:txBody>
          <a:bodyPr wrap="square">
            <a:spAutoFit/>
          </a:bodyPr>
          <a:lstStyle/>
          <a:p>
            <a:pPr marL="285750" indent="-285750" eaLnBrk="1" hangingPunct="1">
              <a:lnSpc>
                <a:spcPct val="120000"/>
              </a:lnSpc>
              <a:spcBef>
                <a:spcPts val="312"/>
              </a:spcBef>
              <a:buFont typeface="Arial" panose="020B0604020202020204" pitchFamily="34" charset="0"/>
              <a:buChar char="•"/>
              <a:defRPr/>
            </a:pPr>
            <a:r>
              <a:rPr lang="en-GB" sz="1100" dirty="0">
                <a:latin typeface="Calibri" pitchFamily="34" charset="0"/>
                <a:ea typeface="+mj-ea"/>
                <a:cs typeface="Calibri" pitchFamily="34" charset="0"/>
              </a:rPr>
              <a:t>21% of Devon businesses said they had bookings cancelled for future months in 2024 as a direct result of the Cryptosporidium outbreak.  49% said they had not had any bookings cancelled for future months in 2024 and 30% didn’t know/were unsure of any booking cancellations at the time of completing the survey.</a:t>
            </a:r>
          </a:p>
          <a:p>
            <a:pPr marL="285750" indent="-285750" eaLnBrk="1" hangingPunct="1">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a:lnSpc>
                <a:spcPct val="120000"/>
              </a:lnSpc>
              <a:spcBef>
                <a:spcPts val="312"/>
              </a:spcBef>
              <a:buFont typeface="Arial" panose="020B0604020202020204" pitchFamily="34" charset="0"/>
              <a:buChar char="•"/>
              <a:defRPr/>
            </a:pPr>
            <a:r>
              <a:rPr lang="en-GB" sz="1100" dirty="0">
                <a:latin typeface="Calibri" pitchFamily="34" charset="0"/>
                <a:ea typeface="+mj-ea"/>
                <a:cs typeface="Calibri" pitchFamily="34" charset="0"/>
              </a:rPr>
              <a:t>29% of all Torbay businesses said they had bookings cancelled for future months in 2024 as a direct result of the Cryptosporidium outbreak with this proportion increasing to 34% of Brixham businesses (26% Paignton, 26% Torquay and 17% in the rest of Torbay).  42% said they had not had any bookings cancelled for future months in 2024 and 29% didn’t know/were unsure of any booking cancellations at the time of completing the survey.</a:t>
            </a:r>
          </a:p>
          <a:p>
            <a:pPr marL="285750" indent="-285750">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a:lnSpc>
                <a:spcPct val="120000"/>
              </a:lnSpc>
              <a:spcBef>
                <a:spcPts val="312"/>
              </a:spcBef>
              <a:buFont typeface="Arial" panose="020B0604020202020204" pitchFamily="34" charset="0"/>
              <a:buChar char="•"/>
              <a:defRPr/>
            </a:pPr>
            <a:r>
              <a:rPr lang="en-GB" sz="1100" dirty="0">
                <a:latin typeface="+mn-lt"/>
              </a:rPr>
              <a:t>Shown below are the impacts calculated through survey data.  These are the total impacts </a:t>
            </a:r>
            <a:r>
              <a:rPr lang="en-GB" sz="1100" dirty="0"/>
              <a:t>of</a:t>
            </a:r>
            <a:r>
              <a:rPr lang="en-GB" sz="1100" dirty="0">
                <a:latin typeface="+mn-lt"/>
              </a:rPr>
              <a:t> the loss of direct visitor spend in the named areas looking ahead in 2024 due to cancellations of bookings from staying visitors and includes their likely spend in the key tourism related sectors of accommodation, retail, food &amp; drink, attractions/entertainment and travel and transport.</a:t>
            </a:r>
          </a:p>
          <a:p>
            <a:pPr marL="285750" indent="-285750">
              <a:lnSpc>
                <a:spcPct val="120000"/>
              </a:lnSpc>
              <a:spcBef>
                <a:spcPts val="312"/>
              </a:spcBef>
              <a:buFont typeface="Arial" panose="020B0604020202020204" pitchFamily="34" charset="0"/>
              <a:buChar char="•"/>
              <a:defRPr/>
            </a:pPr>
            <a:endParaRPr lang="en-GB" sz="1100" dirty="0"/>
          </a:p>
          <a:p>
            <a:pPr marL="285750" indent="-285750">
              <a:lnSpc>
                <a:spcPct val="120000"/>
              </a:lnSpc>
              <a:spcBef>
                <a:spcPts val="312"/>
              </a:spcBef>
              <a:buFont typeface="Arial" panose="020B0604020202020204" pitchFamily="34" charset="0"/>
              <a:buChar char="•"/>
              <a:defRPr/>
            </a:pPr>
            <a:r>
              <a:rPr lang="en-GB" sz="1100" b="1" dirty="0">
                <a:latin typeface="+mn-lt"/>
              </a:rPr>
              <a:t>The additional total lost visitor spend in Devon estimated for forward booking cancellations as a result of the outbreak was £6.4m including £1.9m in Torbay and £4.5m elsewhere in the rest of the county. </a:t>
            </a:r>
            <a:endParaRPr lang="en-GB" sz="1100" b="1" dirty="0"/>
          </a:p>
          <a:p>
            <a:pPr marL="285750" indent="-285750">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marL="285750" indent="-285750">
              <a:lnSpc>
                <a:spcPct val="120000"/>
              </a:lnSpc>
              <a:spcBef>
                <a:spcPts val="312"/>
              </a:spcBef>
              <a:buFont typeface="Arial" panose="020B0604020202020204" pitchFamily="34" charset="0"/>
              <a:buChar char="•"/>
              <a:defRPr/>
            </a:pPr>
            <a:endParaRPr lang="en-GB" sz="1100" dirty="0">
              <a:latin typeface="Calibri" pitchFamily="34" charset="0"/>
              <a:ea typeface="+mj-ea"/>
              <a:cs typeface="Calibri" pitchFamily="34" charset="0"/>
            </a:endParaRPr>
          </a:p>
          <a:p>
            <a:pPr>
              <a:lnSpc>
                <a:spcPct val="120000"/>
              </a:lnSpc>
              <a:spcBef>
                <a:spcPts val="312"/>
              </a:spcBef>
              <a:defRPr/>
            </a:pPr>
            <a:endParaRPr lang="en-US" sz="600" dirty="0">
              <a:latin typeface="Calibri" pitchFamily="34" charset="0"/>
              <a:ea typeface="+mj-ea"/>
              <a:cs typeface="Calibri" pitchFamily="34" charset="0"/>
            </a:endParaRPr>
          </a:p>
          <a:p>
            <a:pPr>
              <a:lnSpc>
                <a:spcPct val="120000"/>
              </a:lnSpc>
              <a:spcBef>
                <a:spcPts val="312"/>
              </a:spcBef>
              <a:defRPr/>
            </a:pPr>
            <a:endParaRPr lang="en-US" sz="1100" dirty="0">
              <a:solidFill>
                <a:srgbClr val="2B2B2B"/>
              </a:solidFill>
              <a:highlight>
                <a:srgbClr val="FFFFFF"/>
              </a:highlight>
            </a:endParaRPr>
          </a:p>
          <a:p>
            <a:pPr marL="171450" indent="-171450">
              <a:lnSpc>
                <a:spcPct val="120000"/>
              </a:lnSpc>
              <a:spcBef>
                <a:spcPts val="312"/>
              </a:spcBef>
              <a:buFont typeface="Arial" panose="020B0604020202020204" pitchFamily="34" charset="0"/>
              <a:buChar char="•"/>
              <a:defRPr/>
            </a:pPr>
            <a:endParaRPr lang="en-US" sz="1100" b="0" i="0" dirty="0">
              <a:solidFill>
                <a:srgbClr val="2B2B2B"/>
              </a:solidFill>
              <a:effectLst/>
              <a:highlight>
                <a:srgbClr val="FFFFFF"/>
              </a:highlight>
            </a:endParaRPr>
          </a:p>
          <a:p>
            <a:pPr marL="228600" indent="-228600">
              <a:lnSpc>
                <a:spcPct val="120000"/>
              </a:lnSpc>
              <a:spcBef>
                <a:spcPts val="312"/>
              </a:spcBef>
              <a:buFont typeface="Arial" panose="020B0604020202020204" pitchFamily="34" charset="0"/>
              <a:buChar char="•"/>
              <a:defRPr/>
            </a:pPr>
            <a:endParaRPr lang="en-US" sz="1100" dirty="0"/>
          </a:p>
          <a:p>
            <a:pPr marL="228600" indent="-228600">
              <a:lnSpc>
                <a:spcPct val="120000"/>
              </a:lnSpc>
              <a:spcBef>
                <a:spcPts val="312"/>
              </a:spcBef>
              <a:buFont typeface="Arial" panose="020B0604020202020204" pitchFamily="34" charset="0"/>
              <a:buChar char="•"/>
              <a:defRPr/>
            </a:pPr>
            <a:endParaRPr lang="en-US" sz="1100" dirty="0"/>
          </a:p>
          <a:p>
            <a:pPr marL="228600" indent="-228600">
              <a:lnSpc>
                <a:spcPct val="120000"/>
              </a:lnSpc>
              <a:spcBef>
                <a:spcPts val="312"/>
              </a:spcBef>
              <a:buFont typeface="Arial" panose="020B0604020202020204" pitchFamily="34" charset="0"/>
              <a:buChar char="•"/>
              <a:defRPr/>
            </a:pPr>
            <a:endParaRPr lang="en-US" sz="1100" dirty="0"/>
          </a:p>
        </p:txBody>
      </p:sp>
      <p:graphicFrame>
        <p:nvGraphicFramePr>
          <p:cNvPr id="2" name="Table 1">
            <a:extLst>
              <a:ext uri="{FF2B5EF4-FFF2-40B4-BE49-F238E27FC236}">
                <a16:creationId xmlns:a16="http://schemas.microsoft.com/office/drawing/2014/main" id="{F9A3EF54-AB01-299F-633C-541CFEC21A73}"/>
              </a:ext>
            </a:extLst>
          </p:cNvPr>
          <p:cNvGraphicFramePr>
            <a:graphicFrameLocks noGrp="1"/>
          </p:cNvGraphicFramePr>
          <p:nvPr>
            <p:extLst>
              <p:ext uri="{D42A27DB-BD31-4B8C-83A1-F6EECF244321}">
                <p14:modId xmlns:p14="http://schemas.microsoft.com/office/powerpoint/2010/main" val="1039564774"/>
              </p:ext>
            </p:extLst>
          </p:nvPr>
        </p:nvGraphicFramePr>
        <p:xfrm>
          <a:off x="559584" y="4077072"/>
          <a:ext cx="8370664" cy="1584177"/>
        </p:xfrm>
        <a:graphic>
          <a:graphicData uri="http://schemas.openxmlformats.org/drawingml/2006/table">
            <a:tbl>
              <a:tblPr firstRow="1" bandRow="1">
                <a:tableStyleId>{5C22544A-7EE6-4342-B048-85BDC9FD1C3A}</a:tableStyleId>
              </a:tblPr>
              <a:tblGrid>
                <a:gridCol w="2952000">
                  <a:extLst>
                    <a:ext uri="{9D8B030D-6E8A-4147-A177-3AD203B41FA5}">
                      <a16:colId xmlns:a16="http://schemas.microsoft.com/office/drawing/2014/main" val="2028842683"/>
                    </a:ext>
                  </a:extLst>
                </a:gridCol>
                <a:gridCol w="677333">
                  <a:extLst>
                    <a:ext uri="{9D8B030D-6E8A-4147-A177-3AD203B41FA5}">
                      <a16:colId xmlns:a16="http://schemas.microsoft.com/office/drawing/2014/main" val="1449012451"/>
                    </a:ext>
                  </a:extLst>
                </a:gridCol>
                <a:gridCol w="619139">
                  <a:extLst>
                    <a:ext uri="{9D8B030D-6E8A-4147-A177-3AD203B41FA5}">
                      <a16:colId xmlns:a16="http://schemas.microsoft.com/office/drawing/2014/main" val="1395046725"/>
                    </a:ext>
                  </a:extLst>
                </a:gridCol>
                <a:gridCol w="735527">
                  <a:extLst>
                    <a:ext uri="{9D8B030D-6E8A-4147-A177-3AD203B41FA5}">
                      <a16:colId xmlns:a16="http://schemas.microsoft.com/office/drawing/2014/main" val="2429925454"/>
                    </a:ext>
                  </a:extLst>
                </a:gridCol>
                <a:gridCol w="236553">
                  <a:extLst>
                    <a:ext uri="{9D8B030D-6E8A-4147-A177-3AD203B41FA5}">
                      <a16:colId xmlns:a16="http://schemas.microsoft.com/office/drawing/2014/main" val="3685442042"/>
                    </a:ext>
                  </a:extLst>
                </a:gridCol>
                <a:gridCol w="787528">
                  <a:extLst>
                    <a:ext uri="{9D8B030D-6E8A-4147-A177-3AD203B41FA5}">
                      <a16:colId xmlns:a16="http://schemas.microsoft.com/office/drawing/2014/main" val="669992756"/>
                    </a:ext>
                  </a:extLst>
                </a:gridCol>
                <a:gridCol w="787528">
                  <a:extLst>
                    <a:ext uri="{9D8B030D-6E8A-4147-A177-3AD203B41FA5}">
                      <a16:colId xmlns:a16="http://schemas.microsoft.com/office/drawing/2014/main" val="1050033184"/>
                    </a:ext>
                  </a:extLst>
                </a:gridCol>
                <a:gridCol w="787528">
                  <a:extLst>
                    <a:ext uri="{9D8B030D-6E8A-4147-A177-3AD203B41FA5}">
                      <a16:colId xmlns:a16="http://schemas.microsoft.com/office/drawing/2014/main" val="3203924320"/>
                    </a:ext>
                  </a:extLst>
                </a:gridCol>
                <a:gridCol w="787528">
                  <a:extLst>
                    <a:ext uri="{9D8B030D-6E8A-4147-A177-3AD203B41FA5}">
                      <a16:colId xmlns:a16="http://schemas.microsoft.com/office/drawing/2014/main" val="4284177762"/>
                    </a:ext>
                  </a:extLst>
                </a:gridCol>
              </a:tblGrid>
              <a:tr h="561480">
                <a:tc>
                  <a:txBody>
                    <a:bodyPr/>
                    <a:lstStyle/>
                    <a:p>
                      <a:r>
                        <a:rPr lang="en-US" sz="1100" dirty="0"/>
                        <a:t>Forward booking cancellations impacts 2024</a:t>
                      </a:r>
                      <a:endParaRPr lang="en-GB" sz="1100" dirty="0"/>
                    </a:p>
                  </a:txBody>
                  <a:tcPr anchor="ctr"/>
                </a:tc>
                <a:tc>
                  <a:txBody>
                    <a:bodyPr/>
                    <a:lstStyle/>
                    <a:p>
                      <a:pPr algn="ctr"/>
                      <a:r>
                        <a:rPr lang="en-US" sz="1100" dirty="0"/>
                        <a:t>Devon County</a:t>
                      </a:r>
                      <a:endParaRPr lang="en-GB" sz="1100" dirty="0"/>
                    </a:p>
                  </a:txBody>
                  <a:tcPr anchor="ctr"/>
                </a:tc>
                <a:tc>
                  <a:txBody>
                    <a:bodyPr/>
                    <a:lstStyle/>
                    <a:p>
                      <a:pPr algn="ctr"/>
                      <a:r>
                        <a:rPr lang="en-US" sz="1100" dirty="0"/>
                        <a:t>Torbay</a:t>
                      </a:r>
                      <a:endParaRPr lang="en-GB" sz="1100" dirty="0"/>
                    </a:p>
                  </a:txBody>
                  <a:tcPr anchor="ctr"/>
                </a:tc>
                <a:tc>
                  <a:txBody>
                    <a:bodyPr/>
                    <a:lstStyle/>
                    <a:p>
                      <a:pPr algn="ctr"/>
                      <a:r>
                        <a:rPr lang="en-US" sz="1100" dirty="0"/>
                        <a:t>Rest of Devon</a:t>
                      </a:r>
                      <a:endParaRPr lang="en-GB" sz="1100" dirty="0"/>
                    </a:p>
                  </a:txBody>
                  <a:tcPr anchor="ctr"/>
                </a:tc>
                <a:tc>
                  <a:txBody>
                    <a:bodyPr/>
                    <a:lstStyle/>
                    <a:p>
                      <a:pPr algn="ctr"/>
                      <a:endParaRPr lang="en-GB" sz="1100" dirty="0"/>
                    </a:p>
                  </a:txBody>
                  <a:tcPr anchor="ctr"/>
                </a:tc>
                <a:tc>
                  <a:txBody>
                    <a:bodyPr/>
                    <a:lstStyle/>
                    <a:p>
                      <a:pPr algn="ctr"/>
                      <a:r>
                        <a:rPr lang="en-US" sz="1100" dirty="0"/>
                        <a:t>Brixham</a:t>
                      </a:r>
                      <a:endParaRPr lang="en-GB" sz="1100" dirty="0"/>
                    </a:p>
                  </a:txBody>
                  <a:tcPr anchor="ctr"/>
                </a:tc>
                <a:tc>
                  <a:txBody>
                    <a:bodyPr/>
                    <a:lstStyle/>
                    <a:p>
                      <a:pPr algn="ctr"/>
                      <a:r>
                        <a:rPr lang="en-US" sz="1100" dirty="0"/>
                        <a:t>Paignton</a:t>
                      </a:r>
                      <a:endParaRPr lang="en-GB" sz="1100" dirty="0"/>
                    </a:p>
                  </a:txBody>
                  <a:tcPr anchor="ctr"/>
                </a:tc>
                <a:tc>
                  <a:txBody>
                    <a:bodyPr/>
                    <a:lstStyle/>
                    <a:p>
                      <a:pPr algn="ctr"/>
                      <a:r>
                        <a:rPr lang="en-US" sz="1100" dirty="0"/>
                        <a:t>Torquay</a:t>
                      </a:r>
                      <a:endParaRPr lang="en-GB" sz="1100" dirty="0"/>
                    </a:p>
                  </a:txBody>
                  <a:tcPr anchor="ctr"/>
                </a:tc>
                <a:tc>
                  <a:txBody>
                    <a:bodyPr/>
                    <a:lstStyle/>
                    <a:p>
                      <a:pPr algn="ctr"/>
                      <a:r>
                        <a:rPr lang="en-US" sz="1100" dirty="0"/>
                        <a:t>Other Torbay</a:t>
                      </a:r>
                      <a:endParaRPr lang="en-GB" sz="1100" dirty="0"/>
                    </a:p>
                  </a:txBody>
                  <a:tcPr anchor="ctr"/>
                </a:tc>
                <a:extLst>
                  <a:ext uri="{0D108BD9-81ED-4DB2-BD59-A6C34878D82A}">
                    <a16:rowId xmlns:a16="http://schemas.microsoft.com/office/drawing/2014/main" val="592693085"/>
                  </a:ext>
                </a:extLst>
              </a:tr>
              <a:tr h="340899">
                <a:tc>
                  <a:txBody>
                    <a:bodyPr/>
                    <a:lstStyle/>
                    <a:p>
                      <a:r>
                        <a:rPr lang="en-US" sz="1100" b="1" dirty="0"/>
                        <a:t>Total lost visitor spend</a:t>
                      </a:r>
                      <a:endParaRPr lang="en-GB" sz="1100" b="1" dirty="0"/>
                    </a:p>
                  </a:txBody>
                  <a:tcPr anchor="ctr"/>
                </a:tc>
                <a:tc>
                  <a:txBody>
                    <a:bodyPr/>
                    <a:lstStyle/>
                    <a:p>
                      <a:pPr algn="ctr"/>
                      <a:r>
                        <a:rPr lang="en-US" sz="1100" b="1" dirty="0"/>
                        <a:t>£6.4m</a:t>
                      </a:r>
                      <a:endParaRPr lang="en-GB" sz="1100" b="1" dirty="0"/>
                    </a:p>
                  </a:txBody>
                  <a:tcPr anchor="ctr"/>
                </a:tc>
                <a:tc>
                  <a:txBody>
                    <a:bodyPr/>
                    <a:lstStyle/>
                    <a:p>
                      <a:pPr algn="ctr"/>
                      <a:r>
                        <a:rPr lang="en-US" sz="1100" b="1" dirty="0"/>
                        <a:t>£1.9m</a:t>
                      </a:r>
                      <a:endParaRPr lang="en-GB" sz="1100" b="1" dirty="0"/>
                    </a:p>
                  </a:txBody>
                  <a:tcPr anchor="ctr"/>
                </a:tc>
                <a:tc>
                  <a:txBody>
                    <a:bodyPr/>
                    <a:lstStyle/>
                    <a:p>
                      <a:pPr algn="ctr"/>
                      <a:r>
                        <a:rPr lang="en-US" sz="1100" b="1" dirty="0"/>
                        <a:t>£4.5m</a:t>
                      </a:r>
                      <a:endParaRPr lang="en-GB" sz="1100" b="1" dirty="0"/>
                    </a:p>
                  </a:txBody>
                  <a:tcPr anchor="ctr"/>
                </a:tc>
                <a:tc>
                  <a:txBody>
                    <a:bodyPr/>
                    <a:lstStyle/>
                    <a:p>
                      <a:pPr algn="ctr"/>
                      <a:endParaRPr lang="en-GB" sz="1100" b="1" dirty="0"/>
                    </a:p>
                  </a:txBody>
                  <a:tcPr anchor="ctr"/>
                </a:tc>
                <a:tc>
                  <a:txBody>
                    <a:bodyPr/>
                    <a:lstStyle/>
                    <a:p>
                      <a:pPr algn="ctr"/>
                      <a:r>
                        <a:rPr lang="en-US" sz="1100" b="1" dirty="0"/>
                        <a:t>£0.5m</a:t>
                      </a:r>
                      <a:endParaRPr lang="en-GB" sz="1100" b="1" dirty="0"/>
                    </a:p>
                  </a:txBody>
                  <a:tcPr anchor="ctr"/>
                </a:tc>
                <a:tc>
                  <a:txBody>
                    <a:bodyPr/>
                    <a:lstStyle/>
                    <a:p>
                      <a:pPr algn="ctr"/>
                      <a:r>
                        <a:rPr lang="en-US" sz="1100" b="1" dirty="0"/>
                        <a:t>£0.7m</a:t>
                      </a:r>
                      <a:endParaRPr lang="en-GB" sz="1100" b="1" dirty="0"/>
                    </a:p>
                  </a:txBody>
                  <a:tcPr anchor="ctr"/>
                </a:tc>
                <a:tc>
                  <a:txBody>
                    <a:bodyPr/>
                    <a:lstStyle/>
                    <a:p>
                      <a:pPr algn="ctr"/>
                      <a:r>
                        <a:rPr lang="en-US" sz="1100" b="1" dirty="0"/>
                        <a:t>£0.6m</a:t>
                      </a:r>
                      <a:endParaRPr lang="en-GB" sz="1100" b="1" dirty="0"/>
                    </a:p>
                  </a:txBody>
                  <a:tcPr anchor="ctr"/>
                </a:tc>
                <a:tc>
                  <a:txBody>
                    <a:bodyPr/>
                    <a:lstStyle/>
                    <a:p>
                      <a:pPr algn="ctr"/>
                      <a:r>
                        <a:rPr lang="en-US" sz="1100" b="1" dirty="0"/>
                        <a:t>£0.1m</a:t>
                      </a:r>
                      <a:endParaRPr lang="en-GB" sz="1100" b="1" dirty="0"/>
                    </a:p>
                  </a:txBody>
                  <a:tcPr anchor="ctr"/>
                </a:tc>
                <a:extLst>
                  <a:ext uri="{0D108BD9-81ED-4DB2-BD59-A6C34878D82A}">
                    <a16:rowId xmlns:a16="http://schemas.microsoft.com/office/drawing/2014/main" val="2511810161"/>
                  </a:ext>
                </a:extLst>
              </a:tr>
              <a:tr h="340899">
                <a:tc>
                  <a:txBody>
                    <a:bodyPr/>
                    <a:lstStyle/>
                    <a:p>
                      <a:r>
                        <a:rPr lang="en-US" sz="1100" dirty="0"/>
                        <a:t>Total lost visitor spend on accommodation</a:t>
                      </a:r>
                      <a:endParaRPr lang="en-GB" sz="1100" dirty="0"/>
                    </a:p>
                  </a:txBody>
                  <a:tcPr anchor="ctr"/>
                </a:tc>
                <a:tc>
                  <a:txBody>
                    <a:bodyPr/>
                    <a:lstStyle/>
                    <a:p>
                      <a:pPr algn="ctr"/>
                      <a:r>
                        <a:rPr lang="en-US" sz="1100" dirty="0"/>
                        <a:t>£3.1m</a:t>
                      </a:r>
                      <a:endParaRPr lang="en-GB" sz="1100" dirty="0"/>
                    </a:p>
                  </a:txBody>
                  <a:tcPr anchor="ctr"/>
                </a:tc>
                <a:tc>
                  <a:txBody>
                    <a:bodyPr/>
                    <a:lstStyle/>
                    <a:p>
                      <a:pPr algn="ctr"/>
                      <a:r>
                        <a:rPr lang="en-US" sz="1100" dirty="0"/>
                        <a:t>£0.9m</a:t>
                      </a:r>
                      <a:endParaRPr lang="en-GB" sz="1100" dirty="0"/>
                    </a:p>
                  </a:txBody>
                  <a:tcPr anchor="ctr"/>
                </a:tc>
                <a:tc>
                  <a:txBody>
                    <a:bodyPr/>
                    <a:lstStyle/>
                    <a:p>
                      <a:pPr algn="ctr"/>
                      <a:r>
                        <a:rPr lang="en-GB" sz="1100" dirty="0"/>
                        <a:t>£2.2m</a:t>
                      </a:r>
                    </a:p>
                  </a:txBody>
                  <a:tcPr anchor="ctr"/>
                </a:tc>
                <a:tc>
                  <a:txBody>
                    <a:bodyPr/>
                    <a:lstStyle/>
                    <a:p>
                      <a:pPr algn="ctr"/>
                      <a:endParaRPr lang="en-GB" sz="1100" dirty="0"/>
                    </a:p>
                  </a:txBody>
                  <a:tcPr anchor="ctr"/>
                </a:tc>
                <a:tc>
                  <a:txBody>
                    <a:bodyPr/>
                    <a:lstStyle/>
                    <a:p>
                      <a:pPr algn="ctr"/>
                      <a:r>
                        <a:rPr lang="en-US" sz="1100" dirty="0"/>
                        <a:t>£0.3m</a:t>
                      </a:r>
                      <a:endParaRPr lang="en-GB" sz="1100" dirty="0"/>
                    </a:p>
                  </a:txBody>
                  <a:tcPr anchor="ctr"/>
                </a:tc>
                <a:tc>
                  <a:txBody>
                    <a:bodyPr/>
                    <a:lstStyle/>
                    <a:p>
                      <a:pPr algn="ctr"/>
                      <a:r>
                        <a:rPr lang="en-US" sz="1100" dirty="0"/>
                        <a:t>£0.3m</a:t>
                      </a:r>
                      <a:endParaRPr lang="en-GB" sz="1100" dirty="0"/>
                    </a:p>
                  </a:txBody>
                  <a:tcPr anchor="ctr"/>
                </a:tc>
                <a:tc>
                  <a:txBody>
                    <a:bodyPr/>
                    <a:lstStyle/>
                    <a:p>
                      <a:pPr algn="ctr"/>
                      <a:r>
                        <a:rPr lang="en-US" sz="1100" dirty="0"/>
                        <a:t>£0.3m</a:t>
                      </a:r>
                      <a:endParaRPr lang="en-GB" sz="1100" dirty="0"/>
                    </a:p>
                  </a:txBody>
                  <a:tcPr anchor="ctr"/>
                </a:tc>
                <a:tc>
                  <a:txBody>
                    <a:bodyPr/>
                    <a:lstStyle/>
                    <a:p>
                      <a:pPr algn="ctr"/>
                      <a:r>
                        <a:rPr lang="en-US" sz="1100" dirty="0"/>
                        <a:t>£0.05m</a:t>
                      </a:r>
                      <a:endParaRPr lang="en-GB" sz="1100" dirty="0"/>
                    </a:p>
                  </a:txBody>
                  <a:tcPr anchor="ctr"/>
                </a:tc>
                <a:extLst>
                  <a:ext uri="{0D108BD9-81ED-4DB2-BD59-A6C34878D82A}">
                    <a16:rowId xmlns:a16="http://schemas.microsoft.com/office/drawing/2014/main" val="3825525222"/>
                  </a:ext>
                </a:extLst>
              </a:tr>
              <a:tr h="340899">
                <a:tc>
                  <a:txBody>
                    <a:bodyPr/>
                    <a:lstStyle/>
                    <a:p>
                      <a:r>
                        <a:rPr lang="en-US" sz="1100" dirty="0"/>
                        <a:t>Total lost visitor spend on non- accommodation</a:t>
                      </a:r>
                      <a:endParaRPr lang="en-GB"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£3.3m</a:t>
                      </a:r>
                      <a:endParaRPr lang="en-GB" sz="1100" dirty="0"/>
                    </a:p>
                  </a:txBody>
                  <a:tcPr anchor="ctr"/>
                </a:tc>
                <a:tc>
                  <a:txBody>
                    <a:bodyPr/>
                    <a:lstStyle/>
                    <a:p>
                      <a:pPr algn="ctr"/>
                      <a:r>
                        <a:rPr lang="en-US" sz="1100" dirty="0"/>
                        <a:t>£1.0m</a:t>
                      </a:r>
                      <a:endParaRPr lang="en-GB" sz="1100" dirty="0"/>
                    </a:p>
                  </a:txBody>
                  <a:tcPr anchor="ctr"/>
                </a:tc>
                <a:tc>
                  <a:txBody>
                    <a:bodyPr/>
                    <a:lstStyle/>
                    <a:p>
                      <a:pPr algn="ctr"/>
                      <a:r>
                        <a:rPr lang="en-GB" sz="1100" dirty="0"/>
                        <a:t>£2.3m</a:t>
                      </a:r>
                    </a:p>
                  </a:txBody>
                  <a:tcPr anchor="ctr"/>
                </a:tc>
                <a:tc>
                  <a:txBody>
                    <a:bodyPr/>
                    <a:lstStyle/>
                    <a:p>
                      <a:pPr algn="ctr"/>
                      <a:endParaRPr lang="en-GB" sz="1100" dirty="0"/>
                    </a:p>
                  </a:txBody>
                  <a:tcPr anchor="ctr"/>
                </a:tc>
                <a:tc>
                  <a:txBody>
                    <a:bodyPr/>
                    <a:lstStyle/>
                    <a:p>
                      <a:pPr algn="ctr"/>
                      <a:r>
                        <a:rPr lang="en-US" sz="1100" dirty="0"/>
                        <a:t>£0.3m</a:t>
                      </a:r>
                      <a:endParaRPr lang="en-GB" sz="1100" dirty="0"/>
                    </a:p>
                  </a:txBody>
                  <a:tcPr anchor="ctr"/>
                </a:tc>
                <a:tc>
                  <a:txBody>
                    <a:bodyPr/>
                    <a:lstStyle/>
                    <a:p>
                      <a:pPr algn="ctr"/>
                      <a:r>
                        <a:rPr lang="en-US" sz="1100" dirty="0"/>
                        <a:t>£0.3m</a:t>
                      </a:r>
                      <a:endParaRPr lang="en-GB" sz="1100" dirty="0"/>
                    </a:p>
                  </a:txBody>
                  <a:tcPr anchor="ctr"/>
                </a:tc>
                <a:tc>
                  <a:txBody>
                    <a:bodyPr/>
                    <a:lstStyle/>
                    <a:p>
                      <a:pPr algn="ctr"/>
                      <a:r>
                        <a:rPr lang="en-US" sz="1100" dirty="0"/>
                        <a:t>£0.3m</a:t>
                      </a:r>
                      <a:endParaRPr lang="en-GB" sz="1100" dirty="0"/>
                    </a:p>
                  </a:txBody>
                  <a:tcPr anchor="ctr"/>
                </a:tc>
                <a:tc>
                  <a:txBody>
                    <a:bodyPr/>
                    <a:lstStyle/>
                    <a:p>
                      <a:pPr algn="ctr"/>
                      <a:r>
                        <a:rPr lang="en-US" sz="1100" dirty="0"/>
                        <a:t>£0.05m</a:t>
                      </a:r>
                      <a:endParaRPr lang="en-GB" sz="1100" dirty="0"/>
                    </a:p>
                  </a:txBody>
                  <a:tcPr anchor="ctr"/>
                </a:tc>
                <a:extLst>
                  <a:ext uri="{0D108BD9-81ED-4DB2-BD59-A6C34878D82A}">
                    <a16:rowId xmlns:a16="http://schemas.microsoft.com/office/drawing/2014/main" val="2840416025"/>
                  </a:ext>
                </a:extLst>
              </a:tr>
            </a:tbl>
          </a:graphicData>
        </a:graphic>
      </p:graphicFrame>
      <p:sp>
        <p:nvSpPr>
          <p:cNvPr id="6" name="Slide Number Placeholder 5">
            <a:extLst>
              <a:ext uri="{FF2B5EF4-FFF2-40B4-BE49-F238E27FC236}">
                <a16:creationId xmlns:a16="http://schemas.microsoft.com/office/drawing/2014/main" id="{E662A5E7-16D7-58BA-8D54-8A16EB676266}"/>
              </a:ext>
            </a:extLst>
          </p:cNvPr>
          <p:cNvSpPr>
            <a:spLocks noGrp="1"/>
          </p:cNvSpPr>
          <p:nvPr>
            <p:ph type="sldNum" sz="quarter" idx="12"/>
          </p:nvPr>
        </p:nvSpPr>
        <p:spPr/>
        <p:txBody>
          <a:bodyPr/>
          <a:lstStyle/>
          <a:p>
            <a:fld id="{F9499BC9-3262-48D8-BE6C-850D19DED04D}" type="slidenum">
              <a:rPr lang="en-GB" smtClean="0"/>
              <a:pPr/>
              <a:t>5</a:t>
            </a:fld>
            <a:endParaRPr lang="en-GB" dirty="0"/>
          </a:p>
        </p:txBody>
      </p:sp>
    </p:spTree>
    <p:extLst>
      <p:ext uri="{BB962C8B-B14F-4D97-AF65-F5344CB8AC3E}">
        <p14:creationId xmlns:p14="http://schemas.microsoft.com/office/powerpoint/2010/main" val="1098103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49398" y="1997853"/>
            <a:ext cx="6264696" cy="1015663"/>
          </a:xfrm>
          <a:prstGeom prst="rect">
            <a:avLst/>
          </a:prstGeom>
          <a:noFill/>
        </p:spPr>
        <p:txBody>
          <a:bodyPr wrap="square" rtlCol="0">
            <a:spAutoFit/>
          </a:bodyPr>
          <a:lstStyle/>
          <a:p>
            <a:r>
              <a:rPr lang="en-GB" sz="2000" b="1" dirty="0">
                <a:solidFill>
                  <a:schemeClr val="accent1">
                    <a:lumMod val="75000"/>
                  </a:schemeClr>
                </a:solidFill>
              </a:rPr>
              <a:t>ERBID &amp; Devon Cryptosporidium Impact Survey 2024</a:t>
            </a:r>
          </a:p>
          <a:p>
            <a:pPr algn="ctr"/>
            <a:r>
              <a:rPr lang="en-GB" sz="2000" b="1" dirty="0">
                <a:solidFill>
                  <a:schemeClr val="accent1">
                    <a:lumMod val="75000"/>
                  </a:schemeClr>
                </a:solidFill>
              </a:rPr>
              <a:t> </a:t>
            </a:r>
          </a:p>
          <a:p>
            <a:pPr algn="ctr"/>
            <a:r>
              <a:rPr lang="en-GB" sz="2000" b="1" dirty="0">
                <a:solidFill>
                  <a:schemeClr val="accent1">
                    <a:lumMod val="75000"/>
                  </a:schemeClr>
                </a:solidFill>
              </a:rPr>
              <a:t>July 2024</a:t>
            </a:r>
            <a:endParaRPr lang="en-GB" dirty="0">
              <a:solidFill>
                <a:schemeClr val="accent1">
                  <a:lumMod val="75000"/>
                </a:schemeClr>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4" y="3862599"/>
            <a:ext cx="1606104" cy="857984"/>
          </a:xfrm>
          <a:prstGeom prst="rect">
            <a:avLst/>
          </a:prstGeom>
        </p:spPr>
      </p:pic>
      <p:pic>
        <p:nvPicPr>
          <p:cNvPr id="6" name="Picture 5" descr="A white sign with black text&#10;&#10;Description automatically generated with medium confidence">
            <a:extLst>
              <a:ext uri="{FF2B5EF4-FFF2-40B4-BE49-F238E27FC236}">
                <a16:creationId xmlns:a16="http://schemas.microsoft.com/office/drawing/2014/main" id="{B52648EF-CD36-45F3-B4D9-117080C2571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0152" y="3685913"/>
            <a:ext cx="1005266" cy="1054474"/>
          </a:xfrm>
          <a:prstGeom prst="rect">
            <a:avLst/>
          </a:prstGeom>
        </p:spPr>
      </p:pic>
      <p:grpSp>
        <p:nvGrpSpPr>
          <p:cNvPr id="11" name="Group 10">
            <a:extLst>
              <a:ext uri="{FF2B5EF4-FFF2-40B4-BE49-F238E27FC236}">
                <a16:creationId xmlns:a16="http://schemas.microsoft.com/office/drawing/2014/main" id="{D7017E3A-D258-42F3-BCF0-A684417DCA14}"/>
              </a:ext>
            </a:extLst>
          </p:cNvPr>
          <p:cNvGrpSpPr/>
          <p:nvPr/>
        </p:nvGrpSpPr>
        <p:grpSpPr>
          <a:xfrm>
            <a:off x="0" y="5569666"/>
            <a:ext cx="9144000" cy="1288334"/>
            <a:chOff x="0" y="5569666"/>
            <a:chExt cx="9144000" cy="1288334"/>
          </a:xfrm>
        </p:grpSpPr>
        <p:pic>
          <p:nvPicPr>
            <p:cNvPr id="12" name="Picture 2" descr="Explore South Devon">
              <a:hlinkClick r:id="rId5"/>
              <a:extLst>
                <a:ext uri="{FF2B5EF4-FFF2-40B4-BE49-F238E27FC236}">
                  <a16:creationId xmlns:a16="http://schemas.microsoft.com/office/drawing/2014/main" id="{B32EDA56-2A33-465F-9415-3B3020B3901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5569666"/>
              <a:ext cx="1824545" cy="128833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paignton">
              <a:hlinkClick r:id="rId7"/>
              <a:extLst>
                <a:ext uri="{FF2B5EF4-FFF2-40B4-BE49-F238E27FC236}">
                  <a16:creationId xmlns:a16="http://schemas.microsoft.com/office/drawing/2014/main" id="{3D06C3FA-6F75-4774-89B7-4847BFD65D2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13851" y="5569666"/>
              <a:ext cx="1750038" cy="128833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brixham">
              <a:hlinkClick r:id="rId9"/>
              <a:extLst>
                <a:ext uri="{FF2B5EF4-FFF2-40B4-BE49-F238E27FC236}">
                  <a16:creationId xmlns:a16="http://schemas.microsoft.com/office/drawing/2014/main" id="{C80F349F-12C4-47E5-BB58-F36ECD240D6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63889" y="5569666"/>
              <a:ext cx="1880328" cy="128833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Babbacombe">
              <a:hlinkClick r:id="rId11"/>
              <a:extLst>
                <a:ext uri="{FF2B5EF4-FFF2-40B4-BE49-F238E27FC236}">
                  <a16:creationId xmlns:a16="http://schemas.microsoft.com/office/drawing/2014/main" id="{A0B40714-7CFA-4034-A1BB-C250574B628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44217" y="5569666"/>
              <a:ext cx="1872207" cy="128833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torquay">
              <a:hlinkClick r:id="rId13"/>
              <a:extLst>
                <a:ext uri="{FF2B5EF4-FFF2-40B4-BE49-F238E27FC236}">
                  <a16:creationId xmlns:a16="http://schemas.microsoft.com/office/drawing/2014/main" id="{7D0B01FD-1CA8-4015-8A12-BF635D49DDB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316424" y="5569666"/>
              <a:ext cx="1827576" cy="1288334"/>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Picture 3" descr="A close-up of a logo&#10;&#10;Description automatically generated">
            <a:extLst>
              <a:ext uri="{FF2B5EF4-FFF2-40B4-BE49-F238E27FC236}">
                <a16:creationId xmlns:a16="http://schemas.microsoft.com/office/drawing/2014/main" id="{246F9598-832D-7AB0-DADD-ED6EAA0DA9E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106307" y="3794109"/>
            <a:ext cx="750879" cy="1015663"/>
          </a:xfrm>
          <a:prstGeom prst="rect">
            <a:avLst/>
          </a:prstGeom>
        </p:spPr>
      </p:pic>
    </p:spTree>
    <p:extLst>
      <p:ext uri="{BB962C8B-B14F-4D97-AF65-F5344CB8AC3E}">
        <p14:creationId xmlns:p14="http://schemas.microsoft.com/office/powerpoint/2010/main" val="2750427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Narrow"/>
        <a:ea typeface="ＭＳ Ｐゴシック"/>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39208</TotalTime>
  <Words>1038</Words>
  <Application>Microsoft Office PowerPoint</Application>
  <PresentationFormat>On-screen Show (4:3)</PresentationFormat>
  <Paragraphs>147</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Arial Narrow</vt:lpstr>
      <vt:lpstr>Calibri</vt:lpstr>
      <vt:lpstr>Office Theme</vt:lpstr>
      <vt:lpstr>blank</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dc:creator>
  <cp:lastModifiedBy>Paul Haydon</cp:lastModifiedBy>
  <cp:revision>2214</cp:revision>
  <cp:lastPrinted>2022-07-05T07:31:18Z</cp:lastPrinted>
  <dcterms:created xsi:type="dcterms:W3CDTF">2011-05-31T15:26:02Z</dcterms:created>
  <dcterms:modified xsi:type="dcterms:W3CDTF">2024-11-21T08:57:01Z</dcterms:modified>
</cp:coreProperties>
</file>